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22" r:id="rId3"/>
    <p:sldId id="257" r:id="rId4"/>
    <p:sldId id="260" r:id="rId5"/>
    <p:sldId id="261" r:id="rId6"/>
    <p:sldId id="262" r:id="rId7"/>
    <p:sldId id="263" r:id="rId8"/>
    <p:sldId id="264" r:id="rId9"/>
    <p:sldId id="265" r:id="rId10"/>
    <p:sldId id="266" r:id="rId11"/>
    <p:sldId id="334" r:id="rId12"/>
    <p:sldId id="324" r:id="rId13"/>
    <p:sldId id="325" r:id="rId14"/>
    <p:sldId id="326" r:id="rId15"/>
    <p:sldId id="327" r:id="rId16"/>
    <p:sldId id="328" r:id="rId17"/>
    <p:sldId id="329" r:id="rId18"/>
    <p:sldId id="330" r:id="rId19"/>
    <p:sldId id="331" r:id="rId20"/>
    <p:sldId id="332" r:id="rId21"/>
    <p:sldId id="335" r:id="rId22"/>
    <p:sldId id="336" r:id="rId23"/>
    <p:sldId id="337" r:id="rId24"/>
    <p:sldId id="333" r:id="rId25"/>
    <p:sldId id="339" r:id="rId26"/>
    <p:sldId id="340" r:id="rId27"/>
    <p:sldId id="341" r:id="rId28"/>
    <p:sldId id="342" r:id="rId29"/>
    <p:sldId id="343" r:id="rId30"/>
    <p:sldId id="344" r:id="rId31"/>
    <p:sldId id="345" r:id="rId32"/>
    <p:sldId id="346" r:id="rId33"/>
    <p:sldId id="347" r:id="rId34"/>
    <p:sldId id="348" r:id="rId35"/>
    <p:sldId id="321" r:id="rId3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CD0"/>
    <a:srgbClr val="668CD0"/>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96D56-8B80-4DF8-B000-17AA565151DE}" type="datetimeFigureOut">
              <a:rPr lang="tr-TR" smtClean="0"/>
              <a:t>13.09.2021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0D82C-DCAC-48AA-8AE8-FBA47DE9E639}" type="slidenum">
              <a:rPr lang="tr-TR" smtClean="0"/>
              <a:t>‹#›</a:t>
            </a:fld>
            <a:endParaRPr lang="tr-TR"/>
          </a:p>
        </p:txBody>
      </p:sp>
    </p:spTree>
    <p:extLst>
      <p:ext uri="{BB962C8B-B14F-4D97-AF65-F5344CB8AC3E}">
        <p14:creationId xmlns:p14="http://schemas.microsoft.com/office/powerpoint/2010/main" val="159841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A4C320E5-783D-4C38-AE7D-634C355DA8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a:xfrm>
            <a:off x="838200" y="1427147"/>
            <a:ext cx="10515600" cy="581321"/>
          </a:xfrm>
        </p:spPr>
        <p:txBody>
          <a:bodyPr>
            <a:normAutofit/>
          </a:bodyPr>
          <a:lstStyle>
            <a:lvl1pPr>
              <a:defRPr sz="3600">
                <a:solidFill>
                  <a:srgbClr val="598CD0"/>
                </a:solidFill>
              </a:defRPr>
            </a:lvl1pPr>
          </a:lstStyle>
          <a:p>
            <a:r>
              <a:rPr lang="en-US" dirty="0"/>
              <a:t>Click to edit Master title style</a:t>
            </a:r>
            <a:endParaRPr lang="en-TR" dirty="0"/>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a:xfrm>
            <a:off x="838200" y="2008469"/>
            <a:ext cx="10515600" cy="375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0B8E5CCF-04E0-44A1-A88A-5C16FB1233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solidFill>
                  <a:schemeClr val="accent1">
                    <a:lumMod val="60000"/>
                    <a:lumOff val="40000"/>
                  </a:schemeClr>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1533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1574C6BA-083C-4965-820E-BC3873CE1A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a:xfrm>
            <a:off x="838200" y="1427148"/>
            <a:ext cx="10515600" cy="365124"/>
          </a:xfrm>
        </p:spPr>
        <p:txBody>
          <a:bodyPr>
            <a:noAutofit/>
          </a:bodyPr>
          <a:lstStyle>
            <a:lvl1pPr algn="l" defTabSz="914400" rtl="0" eaLnBrk="1" latinLnBrk="0" hangingPunct="1">
              <a:lnSpc>
                <a:spcPct val="90000"/>
              </a:lnSpc>
              <a:spcBef>
                <a:spcPct val="0"/>
              </a:spcBef>
              <a:buNone/>
              <a:defRPr lang="en-TR" sz="3600" kern="1200" dirty="0">
                <a:solidFill>
                  <a:srgbClr val="598CD0"/>
                </a:solidFill>
                <a:latin typeface="+mj-lt"/>
                <a:ea typeface="+mj-ea"/>
                <a:cs typeface="+mj-cs"/>
              </a:defRPr>
            </a:lvl1pPr>
          </a:lstStyle>
          <a:p>
            <a:r>
              <a:rPr lang="en-US" dirty="0"/>
              <a:t>Click to edit Master title style</a:t>
            </a:r>
            <a:endParaRPr lang="en-TR" dirty="0"/>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3968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R" dirty="0"/>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3968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79AC2B12-A0CD-4EA1-AF5F-F43D6CAA60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1410056"/>
            <a:ext cx="10515600" cy="365124"/>
          </a:xfrm>
        </p:spPr>
        <p:txBody>
          <a:bodyPr>
            <a:noAutofit/>
          </a:bodyPr>
          <a:lstStyle>
            <a:lvl1pPr>
              <a:defRPr sz="3600">
                <a:solidFill>
                  <a:schemeClr val="accent1">
                    <a:lumMod val="60000"/>
                    <a:lumOff val="40000"/>
                  </a:schemeClr>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246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246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21860" y="2844225"/>
            <a:ext cx="5582056" cy="584775"/>
          </a:xfrm>
          <a:prstGeom prst="rect">
            <a:avLst/>
          </a:prstGeom>
          <a:noFill/>
        </p:spPr>
        <p:txBody>
          <a:bodyPr wrap="square" rtlCol="0">
            <a:spAutoFit/>
          </a:bodyPr>
          <a:lstStyle/>
          <a:p>
            <a:r>
              <a:rPr lang="tr-TR" sz="3200" b="1" dirty="0">
                <a:solidFill>
                  <a:schemeClr val="accent1">
                    <a:lumMod val="75000"/>
                  </a:schemeClr>
                </a:solidFill>
              </a:rPr>
              <a:t>ÇOCUKLUK ÇAĞI TARAMALARI</a:t>
            </a:r>
            <a:endParaRPr lang="en-TR" sz="3200" b="1" dirty="0">
              <a:solidFill>
                <a:schemeClr val="accent1">
                  <a:lumMod val="75000"/>
                </a:schemeClr>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66405-EE1C-884E-BBCE-0B6FFF90FE4A}"/>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1013298" y="2399913"/>
            <a:ext cx="2352472" cy="2376368"/>
          </a:xfrm>
        </p:spPr>
        <p:txBody>
          <a:bodyPr>
            <a:normAutofit/>
          </a:bodyPr>
          <a:lstStyle/>
          <a:p>
            <a:r>
              <a:rPr lang="tr-TR" b="1" dirty="0">
                <a:solidFill>
                  <a:schemeClr val="accent1">
                    <a:lumMod val="75000"/>
                  </a:schemeClr>
                </a:solidFill>
              </a:rPr>
              <a:t>Tarama sonucunun pozitif olması</a:t>
            </a:r>
          </a:p>
        </p:txBody>
      </p:sp>
      <p:sp>
        <p:nvSpPr>
          <p:cNvPr id="3" name="2 İçerik Yer Tutucusu"/>
          <p:cNvSpPr>
            <a:spLocks noGrp="1"/>
          </p:cNvSpPr>
          <p:nvPr>
            <p:ph idx="1"/>
          </p:nvPr>
        </p:nvSpPr>
        <p:spPr>
          <a:xfrm>
            <a:off x="4038599" y="2008469"/>
            <a:ext cx="7644319" cy="3526569"/>
          </a:xfrm>
        </p:spPr>
        <p:txBody>
          <a:bodyPr>
            <a:noAutofit/>
          </a:bodyPr>
          <a:lstStyle/>
          <a:p>
            <a:pPr>
              <a:lnSpc>
                <a:spcPct val="100000"/>
              </a:lnSpc>
              <a:spcBef>
                <a:spcPts val="400"/>
              </a:spcBef>
            </a:pPr>
            <a:r>
              <a:rPr lang="tr-TR" sz="2100" dirty="0">
                <a:solidFill>
                  <a:schemeClr val="bg1"/>
                </a:solidFill>
              </a:rPr>
              <a:t>Tarama sonucunda taranan hastalıklardan herhangi birisi için test pozitif saptanması çocuğunuzun hasta olduğu anlamına gelmez</a:t>
            </a:r>
          </a:p>
          <a:p>
            <a:pPr>
              <a:lnSpc>
                <a:spcPct val="100000"/>
              </a:lnSpc>
              <a:spcBef>
                <a:spcPts val="400"/>
              </a:spcBef>
            </a:pPr>
            <a:r>
              <a:rPr lang="tr-TR" sz="2100" dirty="0">
                <a:solidFill>
                  <a:schemeClr val="bg1"/>
                </a:solidFill>
              </a:rPr>
              <a:t>Hastalık şüphesi olduğu ve daha ileri incelemeler yapılması anlamına gelir</a:t>
            </a:r>
          </a:p>
          <a:p>
            <a:pPr>
              <a:lnSpc>
                <a:spcPct val="100000"/>
              </a:lnSpc>
              <a:spcBef>
                <a:spcPts val="400"/>
              </a:spcBef>
            </a:pPr>
            <a:r>
              <a:rPr lang="tr-TR" sz="2100" dirty="0">
                <a:solidFill>
                  <a:schemeClr val="bg1"/>
                </a:solidFill>
              </a:rPr>
              <a:t>Bebeğin en kısa zamanda  ilgili uzman tarafından değerlendirilmelidir</a:t>
            </a:r>
          </a:p>
          <a:p>
            <a:pPr>
              <a:lnSpc>
                <a:spcPct val="100000"/>
              </a:lnSpc>
              <a:spcBef>
                <a:spcPts val="400"/>
              </a:spcBef>
            </a:pPr>
            <a:r>
              <a:rPr lang="tr-TR" sz="2100" dirty="0">
                <a:solidFill>
                  <a:schemeClr val="bg1"/>
                </a:solidFill>
              </a:rPr>
              <a:t>Değerlendirmenin yapılabileceği klinikler için size bilgi verilecektir</a:t>
            </a:r>
          </a:p>
          <a:p>
            <a:pPr>
              <a:lnSpc>
                <a:spcPct val="100000"/>
              </a:lnSpc>
              <a:spcBef>
                <a:spcPts val="400"/>
              </a:spcBef>
            </a:pPr>
            <a:r>
              <a:rPr lang="tr-TR" sz="2100" dirty="0">
                <a:solidFill>
                  <a:schemeClr val="bg1"/>
                </a:solidFill>
              </a:rPr>
              <a:t>Çocuğunuzun değerlendirme sonucu ile ilgili Aile Hekiminize bilgi vermeniz takip açısından önem taşımaktadır</a:t>
            </a:r>
          </a:p>
        </p:txBody>
      </p:sp>
      <p:sp>
        <p:nvSpPr>
          <p:cNvPr id="4" name="Alt Bilgi Yer Tutucusu 3">
            <a:extLst>
              <a:ext uri="{FF2B5EF4-FFF2-40B4-BE49-F238E27FC236}">
                <a16:creationId xmlns:a16="http://schemas.microsoft.com/office/drawing/2014/main" id="{C2BFEC96-B328-460D-9CB4-CDFDEFD22406}"/>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2A61A0-9213-634B-803C-51D88D2EA60A}"/>
              </a:ext>
            </a:extLst>
          </p:cNvPr>
          <p:cNvPicPr>
            <a:picLocks noChangeAspect="1"/>
          </p:cNvPicPr>
          <p:nvPr/>
        </p:nvPicPr>
        <p:blipFill>
          <a:blip r:embed="rId2"/>
          <a:stretch>
            <a:fillRect/>
          </a:stretch>
        </p:blipFill>
        <p:spPr>
          <a:xfrm>
            <a:off x="0" y="0"/>
            <a:ext cx="12192000" cy="6858000"/>
          </a:xfrm>
          <a:prstGeom prst="rect">
            <a:avLst/>
          </a:prstGeom>
        </p:spPr>
      </p:pic>
      <p:sp>
        <p:nvSpPr>
          <p:cNvPr id="5" name="Unvan 4">
            <a:extLst>
              <a:ext uri="{FF2B5EF4-FFF2-40B4-BE49-F238E27FC236}">
                <a16:creationId xmlns:a16="http://schemas.microsoft.com/office/drawing/2014/main" id="{9EB35A7E-2C95-4813-BE5B-BF48D49EC5DC}"/>
              </a:ext>
            </a:extLst>
          </p:cNvPr>
          <p:cNvSpPr>
            <a:spLocks noGrp="1"/>
          </p:cNvSpPr>
          <p:nvPr>
            <p:ph type="title"/>
          </p:nvPr>
        </p:nvSpPr>
        <p:spPr>
          <a:xfrm>
            <a:off x="7521406" y="2684834"/>
            <a:ext cx="3091470" cy="1809345"/>
          </a:xfrm>
        </p:spPr>
        <p:txBody>
          <a:bodyPr>
            <a:normAutofit/>
          </a:bodyPr>
          <a:lstStyle/>
          <a:p>
            <a:r>
              <a:rPr lang="tr-TR" sz="3600" b="1" dirty="0" err="1">
                <a:solidFill>
                  <a:schemeClr val="accent1">
                    <a:lumMod val="75000"/>
                  </a:schemeClr>
                </a:solidFill>
              </a:rPr>
              <a:t>Yenidoğan</a:t>
            </a:r>
            <a:r>
              <a:rPr lang="tr-TR" sz="3600" b="1" dirty="0">
                <a:solidFill>
                  <a:schemeClr val="accent1">
                    <a:lumMod val="75000"/>
                  </a:schemeClr>
                </a:solidFill>
              </a:rPr>
              <a:t> ve okul çağı işitme taraması</a:t>
            </a:r>
          </a:p>
        </p:txBody>
      </p:sp>
      <p:sp>
        <p:nvSpPr>
          <p:cNvPr id="4" name="Alt Bilgi Yer Tutucusu 3">
            <a:extLst>
              <a:ext uri="{FF2B5EF4-FFF2-40B4-BE49-F238E27FC236}">
                <a16:creationId xmlns:a16="http://schemas.microsoft.com/office/drawing/2014/main" id="{3CABD447-F7DC-43A4-93FA-DBD79DB8F15E}"/>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7" name="Picture 4" descr="http://blogs.rch.org.au/ccch/files/2011/08/BDP_2660.jpg">
            <a:extLst>
              <a:ext uri="{FF2B5EF4-FFF2-40B4-BE49-F238E27FC236}">
                <a16:creationId xmlns:a16="http://schemas.microsoft.com/office/drawing/2014/main" id="{4790F82D-956A-4A16-B109-0C0A7B9866C3}"/>
              </a:ext>
            </a:extLst>
          </p:cNvPr>
          <p:cNvPicPr>
            <a:picLocks noChangeAspect="1" noChangeArrowheads="1"/>
          </p:cNvPicPr>
          <p:nvPr/>
        </p:nvPicPr>
        <p:blipFill>
          <a:blip r:embed="rId3" cstate="print"/>
          <a:srcRect/>
          <a:stretch>
            <a:fillRect/>
          </a:stretch>
        </p:blipFill>
        <p:spPr bwMode="auto">
          <a:xfrm>
            <a:off x="3956790" y="2125353"/>
            <a:ext cx="2777387" cy="2777387"/>
          </a:xfrm>
          <a:prstGeom prst="rect">
            <a:avLst/>
          </a:prstGeom>
          <a:noFill/>
        </p:spPr>
      </p:pic>
      <p:sp>
        <p:nvSpPr>
          <p:cNvPr id="2" name="Rectangle 1">
            <a:extLst>
              <a:ext uri="{FF2B5EF4-FFF2-40B4-BE49-F238E27FC236}">
                <a16:creationId xmlns:a16="http://schemas.microsoft.com/office/drawing/2014/main" id="{2B433740-CD7E-EA4A-8DE6-F142D32F7ACC}"/>
              </a:ext>
            </a:extLst>
          </p:cNvPr>
          <p:cNvSpPr/>
          <p:nvPr/>
        </p:nvSpPr>
        <p:spPr>
          <a:xfrm>
            <a:off x="633415" y="3075818"/>
            <a:ext cx="3160371" cy="1077218"/>
          </a:xfrm>
          <a:prstGeom prst="rect">
            <a:avLst/>
          </a:prstGeom>
        </p:spPr>
        <p:txBody>
          <a:bodyPr wrap="square">
            <a:spAutoFit/>
          </a:bodyPr>
          <a:lstStyle/>
          <a:p>
            <a:r>
              <a:rPr lang="tr-TR" sz="3200" b="1" dirty="0">
                <a:solidFill>
                  <a:schemeClr val="accent1">
                    <a:lumMod val="75000"/>
                  </a:schemeClr>
                </a:solidFill>
              </a:rPr>
              <a:t>İŞİTME TARAMALARI</a:t>
            </a:r>
            <a:endParaRPr lang="en-TR" sz="3200" dirty="0">
              <a:solidFill>
                <a:schemeClr val="accent1">
                  <a:lumMod val="75000"/>
                </a:schemeClr>
              </a:solidFill>
            </a:endParaRPr>
          </a:p>
        </p:txBody>
      </p:sp>
    </p:spTree>
    <p:extLst>
      <p:ext uri="{BB962C8B-B14F-4D97-AF65-F5344CB8AC3E}">
        <p14:creationId xmlns:p14="http://schemas.microsoft.com/office/powerpoint/2010/main" val="1430823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13CECC-F964-426E-8C85-299B34DE4058}"/>
              </a:ext>
            </a:extLst>
          </p:cNvPr>
          <p:cNvSpPr>
            <a:spLocks noGrp="1"/>
          </p:cNvSpPr>
          <p:nvPr>
            <p:ph type="title"/>
          </p:nvPr>
        </p:nvSpPr>
        <p:spPr>
          <a:xfrm>
            <a:off x="838200" y="1650884"/>
            <a:ext cx="10515600" cy="581321"/>
          </a:xfrm>
        </p:spPr>
        <p:txBody>
          <a:bodyPr>
            <a:normAutofit fontScale="90000"/>
          </a:bodyPr>
          <a:lstStyle/>
          <a:p>
            <a:r>
              <a:rPr lang="tr-TR" b="1" dirty="0"/>
              <a:t>İşitme Kaybı Nedir? Neden Önemli Bir Sağlık Sorunudur?</a:t>
            </a:r>
            <a:endParaRPr lang="tr-TR" dirty="0"/>
          </a:p>
        </p:txBody>
      </p:sp>
      <p:sp>
        <p:nvSpPr>
          <p:cNvPr id="3" name="İçerik Yer Tutucusu 2">
            <a:extLst>
              <a:ext uri="{FF2B5EF4-FFF2-40B4-BE49-F238E27FC236}">
                <a16:creationId xmlns:a16="http://schemas.microsoft.com/office/drawing/2014/main" id="{B60AC0C8-A0A3-4A17-A3E5-034D6E40E9A7}"/>
              </a:ext>
            </a:extLst>
          </p:cNvPr>
          <p:cNvSpPr>
            <a:spLocks noGrp="1"/>
          </p:cNvSpPr>
          <p:nvPr>
            <p:ph idx="1"/>
          </p:nvPr>
        </p:nvSpPr>
        <p:spPr>
          <a:xfrm>
            <a:off x="838200" y="2232205"/>
            <a:ext cx="10515600" cy="3332016"/>
          </a:xfrm>
        </p:spPr>
        <p:txBody>
          <a:bodyPr>
            <a:normAutofit fontScale="85000" lnSpcReduction="10000"/>
          </a:bodyPr>
          <a:lstStyle/>
          <a:p>
            <a:pPr>
              <a:lnSpc>
                <a:spcPct val="110000"/>
              </a:lnSpc>
              <a:spcBef>
                <a:spcPts val="400"/>
              </a:spcBef>
            </a:pPr>
            <a:r>
              <a:rPr lang="tr-TR" dirty="0"/>
              <a:t>Her çocuğun işitebilmesi ve konuşmayı öğrenebilmesi, onun en temel hakkıdır. </a:t>
            </a:r>
          </a:p>
          <a:p>
            <a:pPr>
              <a:lnSpc>
                <a:spcPct val="110000"/>
              </a:lnSpc>
              <a:spcBef>
                <a:spcPts val="400"/>
              </a:spcBef>
            </a:pPr>
            <a:r>
              <a:rPr lang="tr-TR" dirty="0"/>
              <a:t>İşitme kayıpları, çocuğun ana diline özgü sesleri oluşturarak konuşmasını geciktiren ve bozan en önemli faktördür. </a:t>
            </a:r>
          </a:p>
          <a:p>
            <a:pPr>
              <a:lnSpc>
                <a:spcPct val="110000"/>
              </a:lnSpc>
              <a:spcBef>
                <a:spcPts val="400"/>
              </a:spcBef>
            </a:pPr>
            <a:r>
              <a:rPr lang="tr-TR" dirty="0"/>
              <a:t>İşitme kaybıyla doğan ya da doğduktan sonra herhangi bir nedenle işitme kaybı yaşayan çocuklar, vaktinde teşhis edilir ve rehabilitasyon programlarına alınırlarsa, gelişimlerinde yetersizlik yaşamazlar. </a:t>
            </a:r>
          </a:p>
          <a:p>
            <a:pPr>
              <a:lnSpc>
                <a:spcPct val="110000"/>
              </a:lnSpc>
              <a:spcBef>
                <a:spcPts val="400"/>
              </a:spcBef>
            </a:pPr>
            <a:r>
              <a:rPr lang="tr-TR" dirty="0"/>
              <a:t>Burada bahsedilen gelişim yetersizlikleri; psikolojik ve sosyal gelişimin yanı sıra, çocukların eğitim hayatlarını da olumsuz olarak etkileyebilecek yetersizliklerdir.</a:t>
            </a:r>
          </a:p>
        </p:txBody>
      </p:sp>
      <p:sp>
        <p:nvSpPr>
          <p:cNvPr id="4" name="Alt Bilgi Yer Tutucusu 3">
            <a:extLst>
              <a:ext uri="{FF2B5EF4-FFF2-40B4-BE49-F238E27FC236}">
                <a16:creationId xmlns:a16="http://schemas.microsoft.com/office/drawing/2014/main" id="{08D63A27-53D1-43FF-A4E6-2637CF71A690}"/>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43262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80D43E-DCC6-42BA-923F-574FAF5259E9}"/>
              </a:ext>
            </a:extLst>
          </p:cNvPr>
          <p:cNvSpPr>
            <a:spLocks noGrp="1"/>
          </p:cNvSpPr>
          <p:nvPr>
            <p:ph type="title"/>
          </p:nvPr>
        </p:nvSpPr>
        <p:spPr>
          <a:xfrm>
            <a:off x="838200" y="1777343"/>
            <a:ext cx="10515600" cy="581321"/>
          </a:xfrm>
        </p:spPr>
        <p:txBody>
          <a:bodyPr>
            <a:normAutofit fontScale="90000"/>
          </a:bodyPr>
          <a:lstStyle/>
          <a:p>
            <a:r>
              <a:rPr lang="tr-TR" b="1" dirty="0"/>
              <a:t>İşitme Kaybı Ne Sıklıkla Görülmektedir?</a:t>
            </a:r>
            <a:endParaRPr lang="tr-TR" dirty="0"/>
          </a:p>
        </p:txBody>
      </p:sp>
      <p:sp>
        <p:nvSpPr>
          <p:cNvPr id="3" name="İçerik Yer Tutucusu 2">
            <a:extLst>
              <a:ext uri="{FF2B5EF4-FFF2-40B4-BE49-F238E27FC236}">
                <a16:creationId xmlns:a16="http://schemas.microsoft.com/office/drawing/2014/main" id="{FCB42169-E62D-44A3-99A1-E4CD26936632}"/>
              </a:ext>
            </a:extLst>
          </p:cNvPr>
          <p:cNvSpPr>
            <a:spLocks noGrp="1"/>
          </p:cNvSpPr>
          <p:nvPr>
            <p:ph idx="1"/>
          </p:nvPr>
        </p:nvSpPr>
        <p:spPr>
          <a:xfrm>
            <a:off x="838200" y="2589790"/>
            <a:ext cx="10515600" cy="2582986"/>
          </a:xfrm>
        </p:spPr>
        <p:txBody>
          <a:bodyPr/>
          <a:lstStyle/>
          <a:p>
            <a:pPr>
              <a:lnSpc>
                <a:spcPct val="100000"/>
              </a:lnSpc>
              <a:spcBef>
                <a:spcPts val="400"/>
              </a:spcBef>
            </a:pPr>
            <a:r>
              <a:rPr lang="tr-TR" dirty="0" err="1"/>
              <a:t>Yenidoğan</a:t>
            </a:r>
            <a:r>
              <a:rPr lang="tr-TR" dirty="0"/>
              <a:t> her 1000 bebekten 1 ila 3’ü işitme kaybıyla doğmaktadır. Çocukluk döneminde geçirilen hastalıklar, kulak enfeksiyonları, kazalar ve kullanılan bazı ilaçlar nedeniyle bu oran binde 6’ya çıkmaktadır. </a:t>
            </a:r>
          </a:p>
          <a:p>
            <a:pPr>
              <a:lnSpc>
                <a:spcPct val="100000"/>
              </a:lnSpc>
              <a:spcBef>
                <a:spcPts val="400"/>
              </a:spcBef>
            </a:pPr>
            <a:r>
              <a:rPr lang="tr-TR" dirty="0"/>
              <a:t>Buna göre ülkemizde yıllık 2600-3900 </a:t>
            </a:r>
            <a:r>
              <a:rPr lang="tr-TR" dirty="0" err="1"/>
              <a:t>yenidoğanın</a:t>
            </a:r>
            <a:r>
              <a:rPr lang="tr-TR" dirty="0"/>
              <a:t> işitme kaybı ile doğduğu belirlenmiştir.</a:t>
            </a:r>
          </a:p>
          <a:p>
            <a:pPr>
              <a:lnSpc>
                <a:spcPct val="100000"/>
              </a:lnSpc>
              <a:spcBef>
                <a:spcPts val="400"/>
              </a:spcBef>
            </a:pPr>
            <a:endParaRPr lang="tr-TR" dirty="0"/>
          </a:p>
        </p:txBody>
      </p:sp>
      <p:sp>
        <p:nvSpPr>
          <p:cNvPr id="4" name="Alt Bilgi Yer Tutucusu 3">
            <a:extLst>
              <a:ext uri="{FF2B5EF4-FFF2-40B4-BE49-F238E27FC236}">
                <a16:creationId xmlns:a16="http://schemas.microsoft.com/office/drawing/2014/main" id="{222FDECD-9789-4035-ACBA-11E4CDE541BD}"/>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400274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22C6A9-7701-48A2-BA9F-6293A43EC892}"/>
              </a:ext>
            </a:extLst>
          </p:cNvPr>
          <p:cNvSpPr>
            <a:spLocks noGrp="1"/>
          </p:cNvSpPr>
          <p:nvPr>
            <p:ph type="title"/>
          </p:nvPr>
        </p:nvSpPr>
        <p:spPr>
          <a:xfrm>
            <a:off x="838200" y="1524424"/>
            <a:ext cx="10515600" cy="581321"/>
          </a:xfrm>
        </p:spPr>
        <p:txBody>
          <a:bodyPr>
            <a:normAutofit fontScale="90000"/>
          </a:bodyPr>
          <a:lstStyle/>
          <a:p>
            <a:r>
              <a:rPr lang="tr-TR" b="1" dirty="0" err="1"/>
              <a:t>Yenidoğan</a:t>
            </a:r>
            <a:r>
              <a:rPr lang="tr-TR" b="1" dirty="0"/>
              <a:t> İşitme Taraması Programı Neden Var?</a:t>
            </a:r>
            <a:endParaRPr lang="tr-TR" dirty="0"/>
          </a:p>
        </p:txBody>
      </p:sp>
      <p:sp>
        <p:nvSpPr>
          <p:cNvPr id="3" name="İçerik Yer Tutucusu 2">
            <a:extLst>
              <a:ext uri="{FF2B5EF4-FFF2-40B4-BE49-F238E27FC236}">
                <a16:creationId xmlns:a16="http://schemas.microsoft.com/office/drawing/2014/main" id="{1310FF96-F8CA-4111-BA3F-981D01F723E6}"/>
              </a:ext>
            </a:extLst>
          </p:cNvPr>
          <p:cNvSpPr>
            <a:spLocks noGrp="1"/>
          </p:cNvSpPr>
          <p:nvPr>
            <p:ph idx="1"/>
          </p:nvPr>
        </p:nvSpPr>
        <p:spPr>
          <a:xfrm>
            <a:off x="838200" y="2105745"/>
            <a:ext cx="10515600" cy="3751396"/>
          </a:xfrm>
        </p:spPr>
        <p:txBody>
          <a:bodyPr>
            <a:normAutofit lnSpcReduction="10000"/>
          </a:bodyPr>
          <a:lstStyle/>
          <a:p>
            <a:pPr>
              <a:lnSpc>
                <a:spcPct val="100000"/>
              </a:lnSpc>
              <a:spcBef>
                <a:spcPts val="400"/>
              </a:spcBef>
            </a:pPr>
            <a:r>
              <a:rPr lang="tr-TR" sz="2400" dirty="0"/>
              <a:t>İşitme kaybıyla doğan ya da doğum sonrası dönemde işitme kaybı olan çocukların erken dönemde tespit edilmesi, uygun tedavi ve rehabilitasyon uygulamalarının yapılması amacıyla Bakanlığımız tarafından </a:t>
            </a:r>
            <a:r>
              <a:rPr lang="tr-TR" sz="2400" dirty="0" err="1"/>
              <a:t>Yenidoğan</a:t>
            </a:r>
            <a:r>
              <a:rPr lang="tr-TR" sz="2400" dirty="0"/>
              <a:t> İşitme Taraması Programı yürütülmektedir. </a:t>
            </a:r>
          </a:p>
          <a:p>
            <a:pPr>
              <a:lnSpc>
                <a:spcPct val="100000"/>
              </a:lnSpc>
              <a:spcBef>
                <a:spcPts val="400"/>
              </a:spcBef>
            </a:pPr>
            <a:r>
              <a:rPr lang="tr-TR" sz="2400" dirty="0"/>
              <a:t>Bu program sayesinde, işitme kaybı yaşayan çocukların sosyal, bilişsel ve dil gelişimleri olumsuz olarak etkilenmeden, en uyumlu şekilde topluma karışmalarının sağlanması, sağlık personeli ile toplumun bu konuda duyarlılığının ve bilinç düzeyinin artması amaçlanmaktadır. </a:t>
            </a:r>
          </a:p>
          <a:p>
            <a:pPr>
              <a:lnSpc>
                <a:spcPct val="100000"/>
              </a:lnSpc>
              <a:spcBef>
                <a:spcPts val="400"/>
              </a:spcBef>
            </a:pPr>
            <a:r>
              <a:rPr lang="tr-TR" sz="2400" dirty="0"/>
              <a:t>Hedefimiz doğumu takiben 6 ay içinde işitme kayıplı çocukların tespit edilmesi ve tedavilerinin başlatılmasının sağlanmasıdır.</a:t>
            </a:r>
          </a:p>
        </p:txBody>
      </p:sp>
      <p:sp>
        <p:nvSpPr>
          <p:cNvPr id="4" name="Alt Bilgi Yer Tutucusu 3">
            <a:extLst>
              <a:ext uri="{FF2B5EF4-FFF2-40B4-BE49-F238E27FC236}">
                <a16:creationId xmlns:a16="http://schemas.microsoft.com/office/drawing/2014/main" id="{9D007397-9818-4955-ACC0-50ED8D809A6D}"/>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01783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E8FE02-053E-4221-B885-90E68492B125}"/>
              </a:ext>
            </a:extLst>
          </p:cNvPr>
          <p:cNvSpPr>
            <a:spLocks noGrp="1"/>
          </p:cNvSpPr>
          <p:nvPr>
            <p:ph type="title"/>
          </p:nvPr>
        </p:nvSpPr>
        <p:spPr>
          <a:xfrm>
            <a:off x="838200" y="1767336"/>
            <a:ext cx="10515600" cy="581321"/>
          </a:xfrm>
        </p:spPr>
        <p:txBody>
          <a:bodyPr>
            <a:normAutofit fontScale="90000"/>
          </a:bodyPr>
          <a:lstStyle/>
          <a:p>
            <a:r>
              <a:rPr lang="tr-TR" b="1" dirty="0" err="1"/>
              <a:t>Yenidoğan</a:t>
            </a:r>
            <a:r>
              <a:rPr lang="tr-TR" b="1" dirty="0"/>
              <a:t> İşitme Taraması Ne Zaman Yapılmalı?</a:t>
            </a:r>
            <a:endParaRPr lang="tr-TR" dirty="0"/>
          </a:p>
        </p:txBody>
      </p:sp>
      <p:sp>
        <p:nvSpPr>
          <p:cNvPr id="3" name="İçerik Yer Tutucusu 2">
            <a:extLst>
              <a:ext uri="{FF2B5EF4-FFF2-40B4-BE49-F238E27FC236}">
                <a16:creationId xmlns:a16="http://schemas.microsoft.com/office/drawing/2014/main" id="{00E8C48F-19E9-466E-AB98-F9377DF750AE}"/>
              </a:ext>
            </a:extLst>
          </p:cNvPr>
          <p:cNvSpPr>
            <a:spLocks noGrp="1"/>
          </p:cNvSpPr>
          <p:nvPr>
            <p:ph idx="1"/>
          </p:nvPr>
        </p:nvSpPr>
        <p:spPr>
          <a:xfrm>
            <a:off x="838200" y="2363821"/>
            <a:ext cx="10515600" cy="3396044"/>
          </a:xfrm>
        </p:spPr>
        <p:txBody>
          <a:bodyPr/>
          <a:lstStyle/>
          <a:p>
            <a:pPr>
              <a:lnSpc>
                <a:spcPct val="100000"/>
              </a:lnSpc>
              <a:spcBef>
                <a:spcPts val="400"/>
              </a:spcBef>
            </a:pPr>
            <a:r>
              <a:rPr lang="tr-TR" dirty="0"/>
              <a:t>Yapılan araştırmalar işitme kaybının saptanması bakımından en kritik dönemin "yeni doğan dönemi" olduğu yönündedir. </a:t>
            </a:r>
          </a:p>
          <a:p>
            <a:pPr>
              <a:lnSpc>
                <a:spcPct val="100000"/>
              </a:lnSpc>
              <a:spcBef>
                <a:spcPts val="400"/>
              </a:spcBef>
            </a:pPr>
            <a:r>
              <a:rPr lang="tr-TR" dirty="0"/>
              <a:t>O yüzden doğumdan sonra, hastaneden taburcu olmadan önce bebeğe mutlaka işitme testi yaptırılmalıdır. </a:t>
            </a:r>
          </a:p>
          <a:p>
            <a:pPr>
              <a:lnSpc>
                <a:spcPct val="100000"/>
              </a:lnSpc>
              <a:spcBef>
                <a:spcPts val="400"/>
              </a:spcBef>
            </a:pPr>
            <a:r>
              <a:rPr lang="tr-TR" dirty="0"/>
              <a:t>Eğer doğum sağlık kuruluşunda gerçekleşmediyse doğumdan sonraki 3 gün içinde işitme taraması yaptırılmalıdır. </a:t>
            </a:r>
          </a:p>
        </p:txBody>
      </p:sp>
      <p:sp>
        <p:nvSpPr>
          <p:cNvPr id="4" name="Alt Bilgi Yer Tutucusu 3">
            <a:extLst>
              <a:ext uri="{FF2B5EF4-FFF2-40B4-BE49-F238E27FC236}">
                <a16:creationId xmlns:a16="http://schemas.microsoft.com/office/drawing/2014/main" id="{63ED0EE5-D09B-4D51-BA5F-198740276E84}"/>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117450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1B4223-BFBC-461A-91DD-4AE2B350DF5C}"/>
              </a:ext>
            </a:extLst>
          </p:cNvPr>
          <p:cNvSpPr>
            <a:spLocks noGrp="1"/>
          </p:cNvSpPr>
          <p:nvPr>
            <p:ph type="title"/>
          </p:nvPr>
        </p:nvSpPr>
        <p:spPr>
          <a:xfrm>
            <a:off x="838200" y="1622401"/>
            <a:ext cx="10515600" cy="1068080"/>
          </a:xfrm>
        </p:spPr>
        <p:txBody>
          <a:bodyPr>
            <a:normAutofit fontScale="90000"/>
          </a:bodyPr>
          <a:lstStyle/>
          <a:p>
            <a:r>
              <a:rPr lang="tr-TR" b="1" dirty="0" err="1"/>
              <a:t>Yenidoğan</a:t>
            </a:r>
            <a:r>
              <a:rPr lang="tr-TR" b="1" dirty="0"/>
              <a:t> İşitme Taraması Nerelerde ve Kimler Tarafından Yapılıyor?</a:t>
            </a:r>
            <a:endParaRPr lang="tr-TR" dirty="0"/>
          </a:p>
        </p:txBody>
      </p:sp>
      <p:sp>
        <p:nvSpPr>
          <p:cNvPr id="3" name="İçerik Yer Tutucusu 2">
            <a:extLst>
              <a:ext uri="{FF2B5EF4-FFF2-40B4-BE49-F238E27FC236}">
                <a16:creationId xmlns:a16="http://schemas.microsoft.com/office/drawing/2014/main" id="{9D0E1C01-FF3E-440F-89EE-ABED46F91F20}"/>
              </a:ext>
            </a:extLst>
          </p:cNvPr>
          <p:cNvSpPr>
            <a:spLocks noGrp="1"/>
          </p:cNvSpPr>
          <p:nvPr>
            <p:ph idx="1"/>
          </p:nvPr>
        </p:nvSpPr>
        <p:spPr>
          <a:xfrm>
            <a:off x="838200" y="2752927"/>
            <a:ext cx="10515600" cy="3006937"/>
          </a:xfrm>
        </p:spPr>
        <p:txBody>
          <a:bodyPr/>
          <a:lstStyle/>
          <a:p>
            <a:r>
              <a:rPr lang="tr-TR" dirty="0"/>
              <a:t>Ülkemizde doğumun olduğu sağlık kuruluşlarındaki (kamu, özel, üniversite) </a:t>
            </a:r>
            <a:r>
              <a:rPr lang="tr-TR" dirty="0" err="1"/>
              <a:t>Yenidoğan</a:t>
            </a:r>
            <a:r>
              <a:rPr lang="tr-TR" dirty="0"/>
              <a:t> İşitme Tarama Ünitelerinde, eğitimli sağlık personeli tarafından, basit, ucuz ve uygulaması çok kolay testler ile </a:t>
            </a:r>
            <a:r>
              <a:rPr lang="tr-TR" dirty="0" err="1"/>
              <a:t>yenidoğan</a:t>
            </a:r>
            <a:r>
              <a:rPr lang="tr-TR" dirty="0"/>
              <a:t> bebeklere işitme taraması yapılmaktadır. </a:t>
            </a:r>
          </a:p>
          <a:p>
            <a:r>
              <a:rPr lang="tr-TR" dirty="0"/>
              <a:t>İşitme taraması yapılan merkezler doğum yapılan sağlık kuruluşları bünyesindedir.</a:t>
            </a:r>
          </a:p>
          <a:p>
            <a:endParaRPr lang="tr-TR" dirty="0"/>
          </a:p>
        </p:txBody>
      </p:sp>
      <p:sp>
        <p:nvSpPr>
          <p:cNvPr id="4" name="Alt Bilgi Yer Tutucusu 3">
            <a:extLst>
              <a:ext uri="{FF2B5EF4-FFF2-40B4-BE49-F238E27FC236}">
                <a16:creationId xmlns:a16="http://schemas.microsoft.com/office/drawing/2014/main" id="{F0DA98A7-0D58-4443-B31D-8296972B9B56}"/>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28661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0B6017-9F04-432D-8044-2781C27EE96C}"/>
              </a:ext>
            </a:extLst>
          </p:cNvPr>
          <p:cNvSpPr>
            <a:spLocks noGrp="1"/>
          </p:cNvSpPr>
          <p:nvPr>
            <p:ph type="title"/>
          </p:nvPr>
        </p:nvSpPr>
        <p:spPr>
          <a:xfrm>
            <a:off x="838200" y="1514415"/>
            <a:ext cx="10515600" cy="581321"/>
          </a:xfrm>
        </p:spPr>
        <p:txBody>
          <a:bodyPr>
            <a:normAutofit fontScale="90000"/>
          </a:bodyPr>
          <a:lstStyle/>
          <a:p>
            <a:r>
              <a:rPr lang="tr-TR" b="1" dirty="0"/>
              <a:t>Bebeklere İşitme Taraması Yapılmazsa Ne Olur?</a:t>
            </a:r>
            <a:endParaRPr lang="tr-TR" dirty="0"/>
          </a:p>
        </p:txBody>
      </p:sp>
      <p:sp>
        <p:nvSpPr>
          <p:cNvPr id="3" name="İçerik Yer Tutucusu 2">
            <a:extLst>
              <a:ext uri="{FF2B5EF4-FFF2-40B4-BE49-F238E27FC236}">
                <a16:creationId xmlns:a16="http://schemas.microsoft.com/office/drawing/2014/main" id="{15CB3000-DF87-40A9-9773-690850534FA9}"/>
              </a:ext>
            </a:extLst>
          </p:cNvPr>
          <p:cNvSpPr>
            <a:spLocks noGrp="1"/>
          </p:cNvSpPr>
          <p:nvPr>
            <p:ph idx="1"/>
          </p:nvPr>
        </p:nvSpPr>
        <p:spPr>
          <a:xfrm>
            <a:off x="838200" y="2110901"/>
            <a:ext cx="10708532" cy="3648963"/>
          </a:xfrm>
        </p:spPr>
        <p:txBody>
          <a:bodyPr>
            <a:noAutofit/>
          </a:bodyPr>
          <a:lstStyle/>
          <a:p>
            <a:pPr>
              <a:lnSpc>
                <a:spcPct val="100000"/>
              </a:lnSpc>
              <a:spcBef>
                <a:spcPts val="400"/>
              </a:spcBef>
            </a:pPr>
            <a:r>
              <a:rPr lang="tr-TR" sz="2100" dirty="0"/>
              <a:t>Bebekler hayatının ilk iki yılında beden ve zihin yönünden hızlı bir gelişim dönemi yaşarlar. İnsanlarda kullanacakları dilin temeli; o dile özgü seslerin işitilmesi ve konuşmaların dinlenmesiyle oluşur. Konuşma ve dil gelişimi doğumdan itibaren 4 yaşına kadar devam etmektedir. </a:t>
            </a:r>
          </a:p>
          <a:p>
            <a:pPr>
              <a:lnSpc>
                <a:spcPct val="100000"/>
              </a:lnSpc>
              <a:spcBef>
                <a:spcPts val="400"/>
              </a:spcBef>
            </a:pPr>
            <a:r>
              <a:rPr lang="tr-TR" sz="2100" dirty="0"/>
              <a:t>İşitme taraması yapılarak erken teşhis konup ve erken </a:t>
            </a:r>
            <a:r>
              <a:rPr lang="tr-TR" sz="2100" dirty="0" err="1"/>
              <a:t>rehabilite</a:t>
            </a:r>
            <a:r>
              <a:rPr lang="tr-TR" sz="2100" dirty="0"/>
              <a:t> edilen bebeklerin dil gelişimine paralel olarak; zihinsel sosyal ve ruhsal gelişimleri de olumlu yönde etkilenir. Doğduktan sonra en geç altı ay içinde işitme engeli teşhisi konan ve işitme cihazı uygulanıp özel eğitime alınan bebeklerin konuşma becerisi, normal yaşıtlarına benzer seviyede gelişebilir. </a:t>
            </a:r>
          </a:p>
          <a:p>
            <a:pPr>
              <a:lnSpc>
                <a:spcPct val="100000"/>
              </a:lnSpc>
              <a:spcBef>
                <a:spcPts val="400"/>
              </a:spcBef>
            </a:pPr>
            <a:r>
              <a:rPr lang="tr-TR" sz="2100" dirty="0"/>
              <a:t>İşitme engeli ile doğan bu engeli fark edilmeyen bebeğin dil gelişimi durur ve bununla birlikte zihinsel, sosyal ve ruhsal gelişimi yavaşlar.</a:t>
            </a:r>
          </a:p>
          <a:p>
            <a:pPr>
              <a:lnSpc>
                <a:spcPct val="100000"/>
              </a:lnSpc>
              <a:spcBef>
                <a:spcPts val="400"/>
              </a:spcBef>
            </a:pPr>
            <a:endParaRPr lang="tr-TR" sz="2100" dirty="0"/>
          </a:p>
        </p:txBody>
      </p:sp>
      <p:sp>
        <p:nvSpPr>
          <p:cNvPr id="4" name="Alt Bilgi Yer Tutucusu 3">
            <a:extLst>
              <a:ext uri="{FF2B5EF4-FFF2-40B4-BE49-F238E27FC236}">
                <a16:creationId xmlns:a16="http://schemas.microsoft.com/office/drawing/2014/main" id="{44491B86-5F8E-4677-BF02-DC0FB0F9588B}"/>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198320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88389478-0EA0-48AA-8F60-DD672DF79FBD}"/>
              </a:ext>
            </a:extLst>
          </p:cNvPr>
          <p:cNvSpPr>
            <a:spLocks noGrp="1"/>
          </p:cNvSpPr>
          <p:nvPr>
            <p:ph type="title"/>
          </p:nvPr>
        </p:nvSpPr>
        <p:spPr>
          <a:xfrm>
            <a:off x="907507" y="1734774"/>
            <a:ext cx="10027596" cy="959131"/>
          </a:xfrm>
        </p:spPr>
        <p:txBody>
          <a:bodyPr/>
          <a:lstStyle/>
          <a:p>
            <a:r>
              <a:rPr lang="tr-TR" sz="3200" b="1" dirty="0"/>
              <a:t>Tarama Testi Olarak Hangi Testler Kullanılıyor? </a:t>
            </a:r>
            <a:br>
              <a:rPr lang="tr-TR" sz="3200" b="1" dirty="0"/>
            </a:br>
            <a:r>
              <a:rPr lang="tr-TR" sz="3200" b="1" dirty="0"/>
              <a:t>Bebeğime Zarar Verir mi?</a:t>
            </a:r>
            <a:endParaRPr lang="tr-TR" sz="3200" dirty="0"/>
          </a:p>
        </p:txBody>
      </p:sp>
      <p:sp>
        <p:nvSpPr>
          <p:cNvPr id="6" name="İçerik Yer Tutucusu 5">
            <a:extLst>
              <a:ext uri="{FF2B5EF4-FFF2-40B4-BE49-F238E27FC236}">
                <a16:creationId xmlns:a16="http://schemas.microsoft.com/office/drawing/2014/main" id="{509D05AA-A65F-43C8-97C1-F961F390C55F}"/>
              </a:ext>
            </a:extLst>
          </p:cNvPr>
          <p:cNvSpPr>
            <a:spLocks noGrp="1"/>
          </p:cNvSpPr>
          <p:nvPr>
            <p:ph sz="half" idx="1"/>
          </p:nvPr>
        </p:nvSpPr>
        <p:spPr>
          <a:xfrm>
            <a:off x="838200" y="2771728"/>
            <a:ext cx="5872566" cy="2656564"/>
          </a:xfrm>
        </p:spPr>
        <p:txBody>
          <a:bodyPr>
            <a:normAutofit/>
          </a:bodyPr>
          <a:lstStyle/>
          <a:p>
            <a:r>
              <a:rPr lang="tr-TR" sz="2400" dirty="0"/>
              <a:t>Ülkemizin her yerinde taramalar, Bilim Komisyonu tarafından belirlenen ve Sağlık Bakanlığı tarafından da onaylanan tarama protokollerine göre yapılmaktadır. </a:t>
            </a:r>
          </a:p>
          <a:p>
            <a:r>
              <a:rPr lang="tr-TR" sz="2400" dirty="0"/>
              <a:t>Testler, basit, ucuz, uygulaması kolay ve bebeğe herhangi bir acı ya da zarar vermeyen özelliklere sahiptirler.</a:t>
            </a:r>
          </a:p>
        </p:txBody>
      </p:sp>
      <p:sp>
        <p:nvSpPr>
          <p:cNvPr id="4" name="Alt Bilgi Yer Tutucusu 3">
            <a:extLst>
              <a:ext uri="{FF2B5EF4-FFF2-40B4-BE49-F238E27FC236}">
                <a16:creationId xmlns:a16="http://schemas.microsoft.com/office/drawing/2014/main" id="{F5AF2B05-EE22-45BF-A3E0-AA9528DB8D93}"/>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9" name="İçerik Yer Tutucusu 8">
            <a:extLst>
              <a:ext uri="{FF2B5EF4-FFF2-40B4-BE49-F238E27FC236}">
                <a16:creationId xmlns:a16="http://schemas.microsoft.com/office/drawing/2014/main" id="{39FE3BD9-B5B5-482F-A93D-9788C62ADBF9}"/>
              </a:ext>
            </a:extLst>
          </p:cNvPr>
          <p:cNvPicPr>
            <a:picLocks noGrp="1" noChangeAspect="1"/>
          </p:cNvPicPr>
          <p:nvPr>
            <p:ph sz="half" idx="2"/>
          </p:nvPr>
        </p:nvPicPr>
        <p:blipFill>
          <a:blip r:embed="rId2"/>
          <a:stretch>
            <a:fillRect/>
          </a:stretch>
        </p:blipFill>
        <p:spPr>
          <a:xfrm>
            <a:off x="7210828" y="2923217"/>
            <a:ext cx="3724275" cy="2505075"/>
          </a:xfrm>
          <a:prstGeom prst="rect">
            <a:avLst/>
          </a:prstGeom>
        </p:spPr>
      </p:pic>
    </p:spTree>
    <p:extLst>
      <p:ext uri="{BB962C8B-B14F-4D97-AF65-F5344CB8AC3E}">
        <p14:creationId xmlns:p14="http://schemas.microsoft.com/office/powerpoint/2010/main" val="329221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2C40313C-3BF5-42F7-A0F9-09750AC3EB89}"/>
              </a:ext>
            </a:extLst>
          </p:cNvPr>
          <p:cNvSpPr>
            <a:spLocks noGrp="1"/>
          </p:cNvSpPr>
          <p:nvPr>
            <p:ph type="title"/>
          </p:nvPr>
        </p:nvSpPr>
        <p:spPr>
          <a:xfrm>
            <a:off x="838200" y="1670338"/>
            <a:ext cx="10515600" cy="581321"/>
          </a:xfrm>
        </p:spPr>
        <p:txBody>
          <a:bodyPr>
            <a:normAutofit fontScale="90000"/>
          </a:bodyPr>
          <a:lstStyle/>
          <a:p>
            <a:r>
              <a:rPr lang="tr-TR" b="1" dirty="0"/>
              <a:t>İşitme Kaybı Şüphesi Olan Bebeklere Neler Yapılıyor? </a:t>
            </a:r>
            <a:endParaRPr lang="tr-TR" dirty="0"/>
          </a:p>
        </p:txBody>
      </p:sp>
      <p:sp>
        <p:nvSpPr>
          <p:cNvPr id="7" name="İçerik Yer Tutucusu 6">
            <a:extLst>
              <a:ext uri="{FF2B5EF4-FFF2-40B4-BE49-F238E27FC236}">
                <a16:creationId xmlns:a16="http://schemas.microsoft.com/office/drawing/2014/main" id="{DB73E645-9603-4ADC-99C0-3E425B18EF1B}"/>
              </a:ext>
            </a:extLst>
          </p:cNvPr>
          <p:cNvSpPr>
            <a:spLocks noGrp="1"/>
          </p:cNvSpPr>
          <p:nvPr>
            <p:ph idx="1"/>
          </p:nvPr>
        </p:nvSpPr>
        <p:spPr>
          <a:xfrm>
            <a:off x="838200" y="2422187"/>
            <a:ext cx="10515600" cy="3337678"/>
          </a:xfrm>
        </p:spPr>
        <p:txBody>
          <a:bodyPr>
            <a:normAutofit/>
          </a:bodyPr>
          <a:lstStyle/>
          <a:p>
            <a:r>
              <a:rPr lang="tr-TR" sz="2400" dirty="0"/>
              <a:t>İşitme kaybı yaşadığı düşünülen bebekler bir üst merkeze sevk edilirler ve bu bebeklere ileri düzeyde işitme testleri uygulanır.  </a:t>
            </a:r>
          </a:p>
          <a:p>
            <a:r>
              <a:rPr lang="tr-TR" sz="2400" dirty="0"/>
              <a:t>Eğer işitme kaybı tanısı alırlarsa, o zaman kaybın türüne ve nedenine göre tedavi seçenekleri belirlenir. Bazı bebekler ilaçla tedavi edilebilirken, bazılarının ise işitme cihazı ya da </a:t>
            </a:r>
            <a:r>
              <a:rPr lang="tr-TR" sz="2400" dirty="0" err="1"/>
              <a:t>koklear</a:t>
            </a:r>
            <a:r>
              <a:rPr lang="tr-TR" sz="2400" dirty="0"/>
              <a:t> </a:t>
            </a:r>
            <a:r>
              <a:rPr lang="tr-TR" sz="2400" dirty="0" err="1"/>
              <a:t>implant</a:t>
            </a:r>
            <a:r>
              <a:rPr lang="tr-TR" sz="2400" dirty="0"/>
              <a:t> denilen biyonik kulağa ihtiyacı olabilir. </a:t>
            </a:r>
          </a:p>
          <a:p>
            <a:r>
              <a:rPr lang="tr-TR" sz="2400" dirty="0"/>
              <a:t>Bu nedenle bebeklerin, doğumdan sonraki ilk 1 ay içinde tüm taramalarının yapılması, 3 ay içinde varsa tanılarının koyulması ve gerekiyorsa 6 ay içinde cihaz kullanmaya başlamaları gerekmektedir. </a:t>
            </a:r>
          </a:p>
        </p:txBody>
      </p:sp>
      <p:sp>
        <p:nvSpPr>
          <p:cNvPr id="5" name="Alt Bilgi Yer Tutucusu 4">
            <a:extLst>
              <a:ext uri="{FF2B5EF4-FFF2-40B4-BE49-F238E27FC236}">
                <a16:creationId xmlns:a16="http://schemas.microsoft.com/office/drawing/2014/main" id="{E58BA49D-6745-4F46-8560-FDC12BF3A104}"/>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141386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accent1">
                    <a:lumMod val="75000"/>
                  </a:schemeClr>
                </a:solidFill>
              </a:rPr>
              <a:t>YENİDOĞAN TARAMA PROGRAMI</a:t>
            </a:r>
          </a:p>
        </p:txBody>
      </p:sp>
      <p:sp>
        <p:nvSpPr>
          <p:cNvPr id="7" name="Metin Yer Tutucusu 6">
            <a:extLst>
              <a:ext uri="{FF2B5EF4-FFF2-40B4-BE49-F238E27FC236}">
                <a16:creationId xmlns:a16="http://schemas.microsoft.com/office/drawing/2014/main" id="{8A8B0655-661C-4D2A-9F22-47D459EAF07C}"/>
              </a:ext>
            </a:extLst>
          </p:cNvPr>
          <p:cNvSpPr>
            <a:spLocks noGrp="1"/>
          </p:cNvSpPr>
          <p:nvPr>
            <p:ph type="body" idx="1"/>
          </p:nvPr>
        </p:nvSpPr>
        <p:spPr>
          <a:xfrm>
            <a:off x="831850" y="4589463"/>
            <a:ext cx="3020303" cy="430009"/>
          </a:xfrm>
        </p:spPr>
        <p:txBody>
          <a:bodyPr/>
          <a:lstStyle/>
          <a:p>
            <a:r>
              <a:rPr lang="tr-TR" b="1" dirty="0">
                <a:solidFill>
                  <a:schemeClr val="tx1"/>
                </a:solidFill>
              </a:rPr>
              <a:t>Topuk kanı taraması</a:t>
            </a:r>
          </a:p>
        </p:txBody>
      </p:sp>
      <p:pic>
        <p:nvPicPr>
          <p:cNvPr id="6" name="Resim 5">
            <a:extLst>
              <a:ext uri="{FF2B5EF4-FFF2-40B4-BE49-F238E27FC236}">
                <a16:creationId xmlns:a16="http://schemas.microsoft.com/office/drawing/2014/main" id="{EC07CFB4-9112-49C1-8BB1-4FBAEF012674}"/>
              </a:ext>
            </a:extLst>
          </p:cNvPr>
          <p:cNvPicPr>
            <a:picLocks noChangeAspect="1"/>
          </p:cNvPicPr>
          <p:nvPr/>
        </p:nvPicPr>
        <p:blipFill>
          <a:blip r:embed="rId2"/>
          <a:stretch>
            <a:fillRect/>
          </a:stretch>
        </p:blipFill>
        <p:spPr>
          <a:xfrm>
            <a:off x="8070899" y="2480365"/>
            <a:ext cx="1822131" cy="1897270"/>
          </a:xfrm>
          <a:prstGeom prst="rect">
            <a:avLst/>
          </a:prstGeom>
        </p:spPr>
      </p:pic>
      <p:sp>
        <p:nvSpPr>
          <p:cNvPr id="8" name="Alt Bilgi Yer Tutucusu 7">
            <a:extLst>
              <a:ext uri="{FF2B5EF4-FFF2-40B4-BE49-F238E27FC236}">
                <a16:creationId xmlns:a16="http://schemas.microsoft.com/office/drawing/2014/main" id="{9F1EEDF5-7989-45D4-A41C-57E293549EA3}"/>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16579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695670-C12F-4FE4-B1DA-B3C6F1EAAA4F}"/>
              </a:ext>
            </a:extLst>
          </p:cNvPr>
          <p:cNvSpPr>
            <a:spLocks noGrp="1"/>
          </p:cNvSpPr>
          <p:nvPr>
            <p:ph type="title"/>
          </p:nvPr>
        </p:nvSpPr>
        <p:spPr>
          <a:xfrm>
            <a:off x="838200" y="1710139"/>
            <a:ext cx="10515600" cy="581321"/>
          </a:xfrm>
        </p:spPr>
        <p:txBody>
          <a:bodyPr>
            <a:normAutofit fontScale="90000"/>
          </a:bodyPr>
          <a:lstStyle/>
          <a:p>
            <a:r>
              <a:rPr lang="tr-TR" b="1" dirty="0"/>
              <a:t>İşitme Cihazı Nasıl Uygulanıyor? Sürekli mi Takılması Gerekiyor?</a:t>
            </a:r>
            <a:endParaRPr lang="tr-TR" dirty="0"/>
          </a:p>
        </p:txBody>
      </p:sp>
      <p:sp>
        <p:nvSpPr>
          <p:cNvPr id="3" name="İçerik Yer Tutucusu 2">
            <a:extLst>
              <a:ext uri="{FF2B5EF4-FFF2-40B4-BE49-F238E27FC236}">
                <a16:creationId xmlns:a16="http://schemas.microsoft.com/office/drawing/2014/main" id="{BAE30DD9-D754-4508-B6B6-F745F97B880C}"/>
              </a:ext>
            </a:extLst>
          </p:cNvPr>
          <p:cNvSpPr>
            <a:spLocks noGrp="1"/>
          </p:cNvSpPr>
          <p:nvPr>
            <p:ph idx="1"/>
          </p:nvPr>
        </p:nvSpPr>
        <p:spPr>
          <a:xfrm>
            <a:off x="838200" y="2597285"/>
            <a:ext cx="10515600" cy="3162580"/>
          </a:xfrm>
        </p:spPr>
        <p:txBody>
          <a:bodyPr>
            <a:normAutofit/>
          </a:bodyPr>
          <a:lstStyle/>
          <a:p>
            <a:r>
              <a:rPr lang="tr-TR" sz="2400" dirty="0"/>
              <a:t>İşitme cihazlarının bazıları kulağın arkasına, dışarıdan uygulanabilirken, </a:t>
            </a:r>
            <a:r>
              <a:rPr lang="tr-TR" sz="2400" dirty="0" err="1"/>
              <a:t>koklear</a:t>
            </a:r>
            <a:r>
              <a:rPr lang="tr-TR" sz="2400" dirty="0"/>
              <a:t> </a:t>
            </a:r>
            <a:r>
              <a:rPr lang="tr-TR" sz="2400" dirty="0" err="1"/>
              <a:t>implant</a:t>
            </a:r>
            <a:r>
              <a:rPr lang="tr-TR" sz="2400" dirty="0"/>
              <a:t>, yani biyonik kulağın bir parçası kulak içine cerrahi bir operasyonla yerleştirilir. Diğer parçası ise kulak arkasına takılır.</a:t>
            </a:r>
          </a:p>
          <a:p>
            <a:r>
              <a:rPr lang="tr-TR" sz="2400" dirty="0"/>
              <a:t>İşitme cihazlarının sürekli takılması gerekir. Sadece bebek ya da çocuk uyurken çıkarılmalıdır. Eğer her iki kulak için de cihaz kullanılması gerekiyorsa mutlaka her ikisi de takılmalıdır. Ayrıca cihaz kullanan bebek ve çocukların aileleri ile birlikte özel eğitim almaları da gerekmektedir.</a:t>
            </a:r>
          </a:p>
        </p:txBody>
      </p:sp>
      <p:sp>
        <p:nvSpPr>
          <p:cNvPr id="4" name="Alt Bilgi Yer Tutucusu 3">
            <a:extLst>
              <a:ext uri="{FF2B5EF4-FFF2-40B4-BE49-F238E27FC236}">
                <a16:creationId xmlns:a16="http://schemas.microsoft.com/office/drawing/2014/main" id="{EB7F6356-8C74-4089-B992-60CFC1448BA0}"/>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7916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E71766AF-BB12-497D-B67A-13B6984C5EC2}"/>
              </a:ext>
            </a:extLst>
          </p:cNvPr>
          <p:cNvSpPr>
            <a:spLocks noGrp="1"/>
          </p:cNvSpPr>
          <p:nvPr>
            <p:ph type="title"/>
          </p:nvPr>
        </p:nvSpPr>
        <p:spPr/>
        <p:txBody>
          <a:bodyPr>
            <a:normAutofit fontScale="90000"/>
          </a:bodyPr>
          <a:lstStyle/>
          <a:p>
            <a:r>
              <a:rPr lang="tr-TR" b="1" dirty="0"/>
              <a:t>Okul Çağında İşitme Taraması Neden Yapılmalıdır?</a:t>
            </a:r>
            <a:endParaRPr lang="tr-TR" dirty="0"/>
          </a:p>
        </p:txBody>
      </p:sp>
      <p:sp>
        <p:nvSpPr>
          <p:cNvPr id="9" name="İçerik Yer Tutucusu 8">
            <a:extLst>
              <a:ext uri="{FF2B5EF4-FFF2-40B4-BE49-F238E27FC236}">
                <a16:creationId xmlns:a16="http://schemas.microsoft.com/office/drawing/2014/main" id="{FE23EB25-A696-496E-8C5E-116F8624E268}"/>
              </a:ext>
            </a:extLst>
          </p:cNvPr>
          <p:cNvSpPr>
            <a:spLocks noGrp="1"/>
          </p:cNvSpPr>
          <p:nvPr>
            <p:ph idx="1"/>
          </p:nvPr>
        </p:nvSpPr>
        <p:spPr>
          <a:xfrm>
            <a:off x="838200" y="2120629"/>
            <a:ext cx="10515600" cy="3639235"/>
          </a:xfrm>
        </p:spPr>
        <p:txBody>
          <a:bodyPr>
            <a:normAutofit/>
          </a:bodyPr>
          <a:lstStyle/>
          <a:p>
            <a:r>
              <a:rPr lang="tr-TR" sz="2400" dirty="0"/>
              <a:t>İşitme sadece bebeklik döneminde değil çocukluk döneminin her evresinde büyük bir öneme sahiptir. </a:t>
            </a:r>
          </a:p>
          <a:p>
            <a:r>
              <a:rPr lang="tr-TR" sz="2400" dirty="0"/>
              <a:t>İşitme kayıpları; enfeksiyonlar, travmalar ve ilerleyici işitme kaybı yapan kalıtsal hastalıklara bağlı olarak, doğum sonrası dönemde de ortaya çıkabilmektedir.  </a:t>
            </a:r>
          </a:p>
          <a:p>
            <a:r>
              <a:rPr lang="tr-TR" sz="2400" dirty="0"/>
              <a:t>İşitme, eğitim ve iletişim için en önemli bileşendir. Okul döneminde daha da önemli hale gelmektedir. Çocuklardaki işitme kaybı, eğer gerekli tıbbi ve eğitim desteği sağlanamazsa okul başarısını olumsuz yönde etkiler. </a:t>
            </a:r>
          </a:p>
          <a:p>
            <a:r>
              <a:rPr lang="tr-TR" sz="2400" dirty="0"/>
              <a:t>Tarama programının amacı; okul çağı çocuklarda görülen işitme kaybını erken dönemde saptamak, tanılamak ve rehabilitasyonunu sağlamaktır. </a:t>
            </a:r>
          </a:p>
        </p:txBody>
      </p:sp>
      <p:sp>
        <p:nvSpPr>
          <p:cNvPr id="7" name="Alt Bilgi Yer Tutucusu 6">
            <a:extLst>
              <a:ext uri="{FF2B5EF4-FFF2-40B4-BE49-F238E27FC236}">
                <a16:creationId xmlns:a16="http://schemas.microsoft.com/office/drawing/2014/main" id="{042C652B-63CB-403F-8709-78414C73E942}"/>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88877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A10DE0-2233-4624-9347-81FADD512AA1}"/>
              </a:ext>
            </a:extLst>
          </p:cNvPr>
          <p:cNvSpPr>
            <a:spLocks noGrp="1"/>
          </p:cNvSpPr>
          <p:nvPr>
            <p:ph type="title"/>
          </p:nvPr>
        </p:nvSpPr>
        <p:spPr/>
        <p:txBody>
          <a:bodyPr>
            <a:normAutofit fontScale="90000"/>
          </a:bodyPr>
          <a:lstStyle/>
          <a:p>
            <a:r>
              <a:rPr lang="tr-TR" b="1" dirty="0"/>
              <a:t>Okul Çağı İşitme Taraması Nerede ve Kimler Tarafından Yapılır?</a:t>
            </a:r>
            <a:endParaRPr lang="tr-TR" dirty="0"/>
          </a:p>
        </p:txBody>
      </p:sp>
      <p:sp>
        <p:nvSpPr>
          <p:cNvPr id="3" name="İçerik Yer Tutucusu 2">
            <a:extLst>
              <a:ext uri="{FF2B5EF4-FFF2-40B4-BE49-F238E27FC236}">
                <a16:creationId xmlns:a16="http://schemas.microsoft.com/office/drawing/2014/main" id="{A0375D03-068E-4E8A-A179-FB3EC0623958}"/>
              </a:ext>
            </a:extLst>
          </p:cNvPr>
          <p:cNvSpPr>
            <a:spLocks noGrp="1"/>
          </p:cNvSpPr>
          <p:nvPr>
            <p:ph idx="1"/>
          </p:nvPr>
        </p:nvSpPr>
        <p:spPr>
          <a:xfrm>
            <a:off x="4301247" y="2684834"/>
            <a:ext cx="5004661" cy="1714450"/>
          </a:xfrm>
        </p:spPr>
        <p:txBody>
          <a:bodyPr>
            <a:noAutofit/>
          </a:bodyPr>
          <a:lstStyle/>
          <a:p>
            <a:r>
              <a:rPr lang="tr-TR" dirty="0"/>
              <a:t>İlköğretim 1. sınıflara tarama </a:t>
            </a:r>
            <a:r>
              <a:rPr lang="tr-TR" dirty="0" err="1"/>
              <a:t>odyometrisi</a:t>
            </a:r>
            <a:r>
              <a:rPr lang="tr-TR" dirty="0"/>
              <a:t> testi kullanılarak, sağlık personeli tarafından okullarda yapılmaktadır.</a:t>
            </a:r>
            <a:br>
              <a:rPr lang="tr-TR" dirty="0"/>
            </a:br>
            <a:endParaRPr lang="tr-TR" dirty="0"/>
          </a:p>
        </p:txBody>
      </p:sp>
      <p:sp>
        <p:nvSpPr>
          <p:cNvPr id="4" name="Alt Bilgi Yer Tutucusu 3">
            <a:extLst>
              <a:ext uri="{FF2B5EF4-FFF2-40B4-BE49-F238E27FC236}">
                <a16:creationId xmlns:a16="http://schemas.microsoft.com/office/drawing/2014/main" id="{1F72079E-F3F3-48C6-BEE9-CE10DCD84BAD}"/>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5" name="Picture 2" descr="school child hearing screening ile ilgili görsel sonucu">
            <a:extLst>
              <a:ext uri="{FF2B5EF4-FFF2-40B4-BE49-F238E27FC236}">
                <a16:creationId xmlns:a16="http://schemas.microsoft.com/office/drawing/2014/main" id="{CB7D06F4-C128-469B-8E00-90BCFB0EF50F}"/>
              </a:ext>
            </a:extLst>
          </p:cNvPr>
          <p:cNvPicPr>
            <a:picLocks noChangeAspect="1" noChangeArrowheads="1"/>
          </p:cNvPicPr>
          <p:nvPr/>
        </p:nvPicPr>
        <p:blipFill>
          <a:blip r:embed="rId2" cstate="print"/>
          <a:srcRect/>
          <a:stretch>
            <a:fillRect/>
          </a:stretch>
        </p:blipFill>
        <p:spPr bwMode="auto">
          <a:xfrm>
            <a:off x="998707" y="2684834"/>
            <a:ext cx="2954283" cy="1974715"/>
          </a:xfrm>
          <a:prstGeom prst="rect">
            <a:avLst/>
          </a:prstGeom>
          <a:noFill/>
        </p:spPr>
      </p:pic>
    </p:spTree>
    <p:extLst>
      <p:ext uri="{BB962C8B-B14F-4D97-AF65-F5344CB8AC3E}">
        <p14:creationId xmlns:p14="http://schemas.microsoft.com/office/powerpoint/2010/main" val="40882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031D88-7CD1-4442-8CCE-97D1544440BA}"/>
              </a:ext>
            </a:extLst>
          </p:cNvPr>
          <p:cNvSpPr>
            <a:spLocks noGrp="1"/>
          </p:cNvSpPr>
          <p:nvPr>
            <p:ph type="title"/>
          </p:nvPr>
        </p:nvSpPr>
        <p:spPr>
          <a:xfrm>
            <a:off x="838200" y="1751128"/>
            <a:ext cx="10515600" cy="581321"/>
          </a:xfrm>
        </p:spPr>
        <p:txBody>
          <a:bodyPr>
            <a:normAutofit/>
          </a:bodyPr>
          <a:lstStyle/>
          <a:p>
            <a:r>
              <a:rPr lang="tr-TR" sz="2800" b="1" dirty="0"/>
              <a:t>Tarama Sonucunda İşitme Kaybı Şüphesi Olan Çocuklara Neler Yapılır?</a:t>
            </a:r>
            <a:endParaRPr lang="tr-TR" sz="2800" dirty="0"/>
          </a:p>
        </p:txBody>
      </p:sp>
      <p:sp>
        <p:nvSpPr>
          <p:cNvPr id="3" name="İçerik Yer Tutucusu 2">
            <a:extLst>
              <a:ext uri="{FF2B5EF4-FFF2-40B4-BE49-F238E27FC236}">
                <a16:creationId xmlns:a16="http://schemas.microsoft.com/office/drawing/2014/main" id="{B098350E-EB7F-4012-BC83-6A484A660381}"/>
              </a:ext>
            </a:extLst>
          </p:cNvPr>
          <p:cNvSpPr>
            <a:spLocks noGrp="1"/>
          </p:cNvSpPr>
          <p:nvPr>
            <p:ph idx="1"/>
          </p:nvPr>
        </p:nvSpPr>
        <p:spPr>
          <a:xfrm>
            <a:off x="838200" y="2479729"/>
            <a:ext cx="10515600" cy="3280136"/>
          </a:xfrm>
        </p:spPr>
        <p:txBody>
          <a:bodyPr/>
          <a:lstStyle/>
          <a:p>
            <a:pPr>
              <a:lnSpc>
                <a:spcPct val="100000"/>
              </a:lnSpc>
              <a:spcBef>
                <a:spcPts val="400"/>
              </a:spcBef>
            </a:pPr>
            <a:r>
              <a:rPr lang="tr-TR" dirty="0"/>
              <a:t>Tarama sonucunda işitme kaybı şüphesi olan çocuklar, ildeki kulak burun boğaz uzmanlarına sevk edilmektedir. </a:t>
            </a:r>
          </a:p>
          <a:p>
            <a:pPr>
              <a:lnSpc>
                <a:spcPct val="100000"/>
              </a:lnSpc>
              <a:spcBef>
                <a:spcPts val="400"/>
              </a:spcBef>
            </a:pPr>
            <a:r>
              <a:rPr lang="tr-TR" dirty="0"/>
              <a:t>Daha ileri tetkik ve tedavi gerektiren olgular ise kulak burun boğaz uzmanları tarafından, bir üst seviye merkezlere yönlendirilmektedir. </a:t>
            </a:r>
          </a:p>
          <a:p>
            <a:pPr>
              <a:lnSpc>
                <a:spcPct val="100000"/>
              </a:lnSpc>
              <a:spcBef>
                <a:spcPts val="400"/>
              </a:spcBef>
            </a:pPr>
            <a:endParaRPr lang="tr-TR" dirty="0"/>
          </a:p>
        </p:txBody>
      </p:sp>
      <p:sp>
        <p:nvSpPr>
          <p:cNvPr id="4" name="Alt Bilgi Yer Tutucusu 3">
            <a:extLst>
              <a:ext uri="{FF2B5EF4-FFF2-40B4-BE49-F238E27FC236}">
                <a16:creationId xmlns:a16="http://schemas.microsoft.com/office/drawing/2014/main" id="{6E976EB8-FF43-427D-B296-540884230101}"/>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303179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CF3518A2-76BB-4373-B3B0-FBD0E462CD97}"/>
              </a:ext>
            </a:extLst>
          </p:cNvPr>
          <p:cNvSpPr>
            <a:spLocks noGrp="1"/>
          </p:cNvSpPr>
          <p:nvPr>
            <p:ph type="body" idx="1"/>
          </p:nvPr>
        </p:nvSpPr>
        <p:spPr>
          <a:xfrm>
            <a:off x="839789" y="2460727"/>
            <a:ext cx="4481242" cy="647700"/>
          </a:xfrm>
        </p:spPr>
        <p:txBody>
          <a:bodyPr>
            <a:noAutofit/>
          </a:bodyPr>
          <a:lstStyle/>
          <a:p>
            <a:r>
              <a:rPr lang="tr-TR" sz="2800" dirty="0">
                <a:solidFill>
                  <a:srgbClr val="598CD0"/>
                </a:solidFill>
                <a:latin typeface="+mj-lt"/>
              </a:rPr>
              <a:t>İşitme Taraması Ücretli midir?</a:t>
            </a:r>
            <a:endParaRPr lang="tr-TR" sz="2800" b="0" dirty="0">
              <a:solidFill>
                <a:srgbClr val="598CD0"/>
              </a:solidFill>
              <a:latin typeface="+mj-lt"/>
            </a:endParaRPr>
          </a:p>
        </p:txBody>
      </p:sp>
      <p:sp>
        <p:nvSpPr>
          <p:cNvPr id="6" name="İçerik Yer Tutucusu 5">
            <a:extLst>
              <a:ext uri="{FF2B5EF4-FFF2-40B4-BE49-F238E27FC236}">
                <a16:creationId xmlns:a16="http://schemas.microsoft.com/office/drawing/2014/main" id="{76FADDCA-3750-4E34-BD0A-BC9CF64041E7}"/>
              </a:ext>
            </a:extLst>
          </p:cNvPr>
          <p:cNvSpPr>
            <a:spLocks noGrp="1"/>
          </p:cNvSpPr>
          <p:nvPr>
            <p:ph sz="half" idx="2"/>
          </p:nvPr>
        </p:nvSpPr>
        <p:spPr>
          <a:xfrm>
            <a:off x="839789" y="3516414"/>
            <a:ext cx="4773072" cy="1376261"/>
          </a:xfrm>
        </p:spPr>
        <p:txBody>
          <a:bodyPr/>
          <a:lstStyle/>
          <a:p>
            <a:r>
              <a:rPr lang="tr-TR" dirty="0" err="1"/>
              <a:t>Yenidoğan</a:t>
            </a:r>
            <a:r>
              <a:rPr lang="tr-TR" dirty="0"/>
              <a:t> ve okul çağı işitme taraması için bir ücret alınmamaktadır.</a:t>
            </a:r>
          </a:p>
        </p:txBody>
      </p:sp>
      <p:sp>
        <p:nvSpPr>
          <p:cNvPr id="7" name="Metin Yer Tutucusu 6">
            <a:extLst>
              <a:ext uri="{FF2B5EF4-FFF2-40B4-BE49-F238E27FC236}">
                <a16:creationId xmlns:a16="http://schemas.microsoft.com/office/drawing/2014/main" id="{0191C004-46A1-456B-B558-61F327DDC5D0}"/>
              </a:ext>
            </a:extLst>
          </p:cNvPr>
          <p:cNvSpPr>
            <a:spLocks noGrp="1"/>
          </p:cNvSpPr>
          <p:nvPr>
            <p:ph type="body" sz="quarter" idx="3"/>
          </p:nvPr>
        </p:nvSpPr>
        <p:spPr>
          <a:xfrm>
            <a:off x="5705271" y="2319438"/>
            <a:ext cx="5267529" cy="1109562"/>
          </a:xfrm>
        </p:spPr>
        <p:txBody>
          <a:bodyPr>
            <a:noAutofit/>
          </a:bodyPr>
          <a:lstStyle/>
          <a:p>
            <a:pPr>
              <a:lnSpc>
                <a:spcPct val="100000"/>
              </a:lnSpc>
            </a:pPr>
            <a:r>
              <a:rPr lang="tr-TR" sz="2800" dirty="0">
                <a:solidFill>
                  <a:srgbClr val="598CD0"/>
                </a:solidFill>
                <a:latin typeface="+mj-lt"/>
              </a:rPr>
              <a:t>İşitme Cihazları ve </a:t>
            </a:r>
            <a:r>
              <a:rPr lang="tr-TR" sz="2800" dirty="0" err="1">
                <a:solidFill>
                  <a:srgbClr val="598CD0"/>
                </a:solidFill>
                <a:latin typeface="+mj-lt"/>
              </a:rPr>
              <a:t>Koklear</a:t>
            </a:r>
            <a:r>
              <a:rPr lang="tr-TR" sz="2800" dirty="0">
                <a:solidFill>
                  <a:srgbClr val="598CD0"/>
                </a:solidFill>
                <a:latin typeface="+mj-lt"/>
              </a:rPr>
              <a:t> </a:t>
            </a:r>
            <a:r>
              <a:rPr lang="tr-TR" sz="2800" dirty="0" err="1">
                <a:solidFill>
                  <a:srgbClr val="598CD0"/>
                </a:solidFill>
                <a:latin typeface="+mj-lt"/>
              </a:rPr>
              <a:t>İmplant</a:t>
            </a:r>
            <a:r>
              <a:rPr lang="tr-TR" sz="2800" dirty="0">
                <a:solidFill>
                  <a:srgbClr val="598CD0"/>
                </a:solidFill>
                <a:latin typeface="+mj-lt"/>
              </a:rPr>
              <a:t> SGK Tarafından Ödeniyor mu?</a:t>
            </a:r>
          </a:p>
        </p:txBody>
      </p:sp>
      <p:sp>
        <p:nvSpPr>
          <p:cNvPr id="8" name="İçerik Yer Tutucusu 7">
            <a:extLst>
              <a:ext uri="{FF2B5EF4-FFF2-40B4-BE49-F238E27FC236}">
                <a16:creationId xmlns:a16="http://schemas.microsoft.com/office/drawing/2014/main" id="{B738BF02-524F-44CB-970F-E6011A76963A}"/>
              </a:ext>
            </a:extLst>
          </p:cNvPr>
          <p:cNvSpPr>
            <a:spLocks noGrp="1"/>
          </p:cNvSpPr>
          <p:nvPr>
            <p:ph sz="quarter" idx="4"/>
          </p:nvPr>
        </p:nvSpPr>
        <p:spPr>
          <a:xfrm>
            <a:off x="5705272" y="3429000"/>
            <a:ext cx="5183188" cy="2261681"/>
          </a:xfrm>
        </p:spPr>
        <p:txBody>
          <a:bodyPr/>
          <a:lstStyle/>
          <a:p>
            <a:r>
              <a:rPr lang="tr-TR" dirty="0"/>
              <a:t>Bebeklerin ve çocukların kullanacağı işitme cihazlarının tüm maliyeti, SGK tarafından ödenmektedir. </a:t>
            </a:r>
            <a:br>
              <a:rPr lang="tr-TR" dirty="0"/>
            </a:br>
            <a:endParaRPr lang="tr-TR" dirty="0"/>
          </a:p>
        </p:txBody>
      </p:sp>
      <p:sp>
        <p:nvSpPr>
          <p:cNvPr id="4" name="Alt Bilgi Yer Tutucusu 3">
            <a:extLst>
              <a:ext uri="{FF2B5EF4-FFF2-40B4-BE49-F238E27FC236}">
                <a16:creationId xmlns:a16="http://schemas.microsoft.com/office/drawing/2014/main" id="{3244A222-60EB-4091-9749-BD104C822892}"/>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343370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DB153C-1EBA-0F40-A7FE-5A8B38297B91}"/>
              </a:ext>
            </a:extLst>
          </p:cNvPr>
          <p:cNvPicPr>
            <a:picLocks noChangeAspect="1"/>
          </p:cNvPicPr>
          <p:nvPr/>
        </p:nvPicPr>
        <p:blipFill>
          <a:blip r:embed="rId2"/>
          <a:stretch>
            <a:fillRect/>
          </a:stretch>
        </p:blipFill>
        <p:spPr>
          <a:xfrm>
            <a:off x="0" y="0"/>
            <a:ext cx="12192000" cy="6858000"/>
          </a:xfrm>
          <a:prstGeom prst="rect">
            <a:avLst/>
          </a:prstGeom>
        </p:spPr>
      </p:pic>
      <p:sp>
        <p:nvSpPr>
          <p:cNvPr id="5" name="Unvan 4">
            <a:extLst>
              <a:ext uri="{FF2B5EF4-FFF2-40B4-BE49-F238E27FC236}">
                <a16:creationId xmlns:a16="http://schemas.microsoft.com/office/drawing/2014/main" id="{9EB35A7E-2C95-4813-BE5B-BF48D49EC5DC}"/>
              </a:ext>
            </a:extLst>
          </p:cNvPr>
          <p:cNvSpPr>
            <a:spLocks noGrp="1"/>
          </p:cNvSpPr>
          <p:nvPr>
            <p:ph type="title"/>
          </p:nvPr>
        </p:nvSpPr>
        <p:spPr>
          <a:xfrm>
            <a:off x="724846" y="2694412"/>
            <a:ext cx="2660380" cy="1469176"/>
          </a:xfrm>
        </p:spPr>
        <p:txBody>
          <a:bodyPr/>
          <a:lstStyle/>
          <a:p>
            <a:r>
              <a:rPr lang="tr-TR" sz="3600" b="1" dirty="0">
                <a:solidFill>
                  <a:schemeClr val="accent1">
                    <a:lumMod val="75000"/>
                  </a:schemeClr>
                </a:solidFill>
              </a:rPr>
              <a:t>GÖRME TARAMALARI</a:t>
            </a:r>
          </a:p>
        </p:txBody>
      </p:sp>
      <p:sp>
        <p:nvSpPr>
          <p:cNvPr id="6" name="Metin Yer Tutucusu 5">
            <a:extLst>
              <a:ext uri="{FF2B5EF4-FFF2-40B4-BE49-F238E27FC236}">
                <a16:creationId xmlns:a16="http://schemas.microsoft.com/office/drawing/2014/main" id="{C1B5939C-FB67-4C86-A0D8-5058BD6DCB6E}"/>
              </a:ext>
            </a:extLst>
          </p:cNvPr>
          <p:cNvSpPr>
            <a:spLocks noGrp="1"/>
          </p:cNvSpPr>
          <p:nvPr>
            <p:ph type="body" idx="1"/>
          </p:nvPr>
        </p:nvSpPr>
        <p:spPr>
          <a:xfrm>
            <a:off x="7222216" y="3250116"/>
            <a:ext cx="3983612" cy="858026"/>
          </a:xfrm>
        </p:spPr>
        <p:txBody>
          <a:bodyPr>
            <a:noAutofit/>
          </a:bodyPr>
          <a:lstStyle/>
          <a:p>
            <a:r>
              <a:rPr lang="tr-TR" sz="2800" b="1" dirty="0" err="1">
                <a:solidFill>
                  <a:schemeClr val="accent1">
                    <a:lumMod val="75000"/>
                  </a:schemeClr>
                </a:solidFill>
              </a:rPr>
              <a:t>Yenidoğan</a:t>
            </a:r>
            <a:r>
              <a:rPr lang="tr-TR" sz="2800" b="1" dirty="0">
                <a:solidFill>
                  <a:schemeClr val="accent1">
                    <a:lumMod val="75000"/>
                  </a:schemeClr>
                </a:solidFill>
              </a:rPr>
              <a:t>, okul öncesi ve okul çağı işitme taraması</a:t>
            </a:r>
          </a:p>
        </p:txBody>
      </p:sp>
      <p:sp>
        <p:nvSpPr>
          <p:cNvPr id="4" name="Alt Bilgi Yer Tutucusu 3">
            <a:extLst>
              <a:ext uri="{FF2B5EF4-FFF2-40B4-BE49-F238E27FC236}">
                <a16:creationId xmlns:a16="http://schemas.microsoft.com/office/drawing/2014/main" id="{3CABD447-F7DC-43A4-93FA-DBD79DB8F15E}"/>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7" name="Resim 6">
            <a:extLst>
              <a:ext uri="{FF2B5EF4-FFF2-40B4-BE49-F238E27FC236}">
                <a16:creationId xmlns:a16="http://schemas.microsoft.com/office/drawing/2014/main" id="{8D8117FB-950C-4ECE-A13A-13C7A67F0477}"/>
              </a:ext>
            </a:extLst>
          </p:cNvPr>
          <p:cNvPicPr>
            <a:picLocks noChangeAspect="1"/>
          </p:cNvPicPr>
          <p:nvPr/>
        </p:nvPicPr>
        <p:blipFill>
          <a:blip r:embed="rId3"/>
          <a:stretch>
            <a:fillRect/>
          </a:stretch>
        </p:blipFill>
        <p:spPr>
          <a:xfrm>
            <a:off x="3922776" y="2472702"/>
            <a:ext cx="2868894" cy="1912596"/>
          </a:xfrm>
          <a:prstGeom prst="rect">
            <a:avLst/>
          </a:prstGeom>
        </p:spPr>
      </p:pic>
    </p:spTree>
    <p:extLst>
      <p:ext uri="{BB962C8B-B14F-4D97-AF65-F5344CB8AC3E}">
        <p14:creationId xmlns:p14="http://schemas.microsoft.com/office/powerpoint/2010/main" val="2049157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25215E-598F-FE4F-B14C-4ACB75A59F8A}"/>
              </a:ext>
            </a:extLst>
          </p:cNvPr>
          <p:cNvPicPr>
            <a:picLocks noChangeAspect="1"/>
          </p:cNvPicPr>
          <p:nvPr/>
        </p:nvPicPr>
        <p:blipFill>
          <a:blip r:embed="rId2"/>
          <a:stretch>
            <a:fillRect/>
          </a:stretch>
        </p:blipFill>
        <p:spPr>
          <a:xfrm>
            <a:off x="0" y="0"/>
            <a:ext cx="12192000" cy="6858000"/>
          </a:xfrm>
          <a:prstGeom prst="rect">
            <a:avLst/>
          </a:prstGeom>
        </p:spPr>
      </p:pic>
      <p:sp>
        <p:nvSpPr>
          <p:cNvPr id="5" name="Unvan 4">
            <a:extLst>
              <a:ext uri="{FF2B5EF4-FFF2-40B4-BE49-F238E27FC236}">
                <a16:creationId xmlns:a16="http://schemas.microsoft.com/office/drawing/2014/main" id="{49E9770F-7B06-4E16-9091-8F296F7B509F}"/>
              </a:ext>
            </a:extLst>
          </p:cNvPr>
          <p:cNvSpPr>
            <a:spLocks noGrp="1"/>
          </p:cNvSpPr>
          <p:nvPr>
            <p:ph type="title"/>
          </p:nvPr>
        </p:nvSpPr>
        <p:spPr>
          <a:xfrm>
            <a:off x="1110574" y="2879432"/>
            <a:ext cx="2099553" cy="1520334"/>
          </a:xfrm>
        </p:spPr>
        <p:txBody>
          <a:bodyPr>
            <a:normAutofit fontScale="90000"/>
          </a:bodyPr>
          <a:lstStyle/>
          <a:p>
            <a:r>
              <a:rPr lang="tr-TR" b="1" dirty="0">
                <a:solidFill>
                  <a:schemeClr val="accent1">
                    <a:lumMod val="75000"/>
                  </a:schemeClr>
                </a:solidFill>
              </a:rPr>
              <a:t>Neden Görme Taraması Yapılıyor?</a:t>
            </a:r>
            <a:endParaRPr lang="tr-TR" dirty="0">
              <a:solidFill>
                <a:schemeClr val="accent1">
                  <a:lumMod val="75000"/>
                </a:schemeClr>
              </a:solidFill>
            </a:endParaRPr>
          </a:p>
        </p:txBody>
      </p:sp>
      <p:sp>
        <p:nvSpPr>
          <p:cNvPr id="6" name="İçerik Yer Tutucusu 5">
            <a:extLst>
              <a:ext uri="{FF2B5EF4-FFF2-40B4-BE49-F238E27FC236}">
                <a16:creationId xmlns:a16="http://schemas.microsoft.com/office/drawing/2014/main" id="{CBAAE4B9-B436-40A7-B7EB-52080CE1C073}"/>
              </a:ext>
            </a:extLst>
          </p:cNvPr>
          <p:cNvSpPr>
            <a:spLocks noGrp="1"/>
          </p:cNvSpPr>
          <p:nvPr>
            <p:ph idx="1"/>
          </p:nvPr>
        </p:nvSpPr>
        <p:spPr>
          <a:xfrm>
            <a:off x="4484451" y="2675151"/>
            <a:ext cx="5894962" cy="2412415"/>
          </a:xfrm>
        </p:spPr>
        <p:txBody>
          <a:bodyPr>
            <a:normAutofit lnSpcReduction="10000"/>
          </a:bodyPr>
          <a:lstStyle/>
          <a:p>
            <a:pPr>
              <a:lnSpc>
                <a:spcPct val="110000"/>
              </a:lnSpc>
              <a:spcBef>
                <a:spcPts val="400"/>
              </a:spcBef>
            </a:pPr>
            <a:r>
              <a:rPr lang="tr-TR" dirty="0">
                <a:solidFill>
                  <a:schemeClr val="bg1"/>
                </a:solidFill>
              </a:rPr>
              <a:t>Görmenin normal gelişimini engelleyecek risk etmenlerini saptamak ve yetersiz görmesi olan bebek ve çocukları erken dönemde tanımak için tarama yapılıyor.</a:t>
            </a:r>
          </a:p>
          <a:p>
            <a:pPr>
              <a:lnSpc>
                <a:spcPct val="110000"/>
              </a:lnSpc>
              <a:spcBef>
                <a:spcPts val="400"/>
              </a:spcBef>
            </a:pPr>
            <a:endParaRPr lang="tr-TR" dirty="0">
              <a:solidFill>
                <a:schemeClr val="bg1"/>
              </a:solidFill>
            </a:endParaRPr>
          </a:p>
        </p:txBody>
      </p:sp>
      <p:sp>
        <p:nvSpPr>
          <p:cNvPr id="4" name="Alt Bilgi Yer Tutucusu 3">
            <a:extLst>
              <a:ext uri="{FF2B5EF4-FFF2-40B4-BE49-F238E27FC236}">
                <a16:creationId xmlns:a16="http://schemas.microsoft.com/office/drawing/2014/main" id="{C9B1C102-9331-4B8A-892A-393CC16737D6}"/>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423103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5C3589-9B6C-47EF-8B76-00ACB47E28C9}"/>
              </a:ext>
            </a:extLst>
          </p:cNvPr>
          <p:cNvSpPr>
            <a:spLocks noGrp="1"/>
          </p:cNvSpPr>
          <p:nvPr>
            <p:ph type="title"/>
          </p:nvPr>
        </p:nvSpPr>
        <p:spPr/>
        <p:txBody>
          <a:bodyPr>
            <a:normAutofit fontScale="90000"/>
          </a:bodyPr>
          <a:lstStyle/>
          <a:p>
            <a:r>
              <a:rPr lang="tr-TR" b="1" dirty="0"/>
              <a:t>Görme Taraması Hangi Hastalıkları Saptamaya Yarıyor?</a:t>
            </a:r>
            <a:endParaRPr lang="tr-TR" dirty="0"/>
          </a:p>
        </p:txBody>
      </p:sp>
      <p:sp>
        <p:nvSpPr>
          <p:cNvPr id="3" name="İçerik Yer Tutucusu 2">
            <a:extLst>
              <a:ext uri="{FF2B5EF4-FFF2-40B4-BE49-F238E27FC236}">
                <a16:creationId xmlns:a16="http://schemas.microsoft.com/office/drawing/2014/main" id="{01B2E2AA-96E7-407C-8A3D-83AAE4354B02}"/>
              </a:ext>
            </a:extLst>
          </p:cNvPr>
          <p:cNvSpPr>
            <a:spLocks noGrp="1"/>
          </p:cNvSpPr>
          <p:nvPr>
            <p:ph idx="1"/>
          </p:nvPr>
        </p:nvSpPr>
        <p:spPr/>
        <p:txBody>
          <a:bodyPr>
            <a:normAutofit/>
          </a:bodyPr>
          <a:lstStyle/>
          <a:p>
            <a:r>
              <a:rPr lang="tr-TR" dirty="0"/>
              <a:t>Çocuklarda yapılacak görme taramaları ile tanınabilen hastalıkların başında; şaşılık, kırma kusurları, katarakt ya da göz tembelliği gelmektedir. </a:t>
            </a:r>
          </a:p>
          <a:p>
            <a:r>
              <a:rPr lang="tr-TR" b="1" dirty="0" err="1"/>
              <a:t>Ambliyopi</a:t>
            </a:r>
            <a:r>
              <a:rPr lang="tr-TR" b="1" dirty="0"/>
              <a:t> – Göz Tembelliği Nedir?</a:t>
            </a:r>
            <a:endParaRPr lang="tr-TR" dirty="0"/>
          </a:p>
          <a:p>
            <a:pPr lvl="1"/>
            <a:r>
              <a:rPr lang="tr-TR" dirty="0"/>
              <a:t>Gözlerde veya görme yollarında bilinen bir sorun olmamasına rağmen, görme keskinliğindeki azalmadır. Göz tembelliği, her iki gözde de görülebilir ve görme azlığının önlenebilir bir nedenidir.  Görme gelişimi için önemli olan 0-7 yaştır, göz tembelliği bu dönemde gelişebilir. Göz tembelliği, tanı konduğunda tedavisi mümkün bir görme problemidir. </a:t>
            </a:r>
          </a:p>
        </p:txBody>
      </p:sp>
      <p:sp>
        <p:nvSpPr>
          <p:cNvPr id="4" name="Alt Bilgi Yer Tutucusu 3">
            <a:extLst>
              <a:ext uri="{FF2B5EF4-FFF2-40B4-BE49-F238E27FC236}">
                <a16:creationId xmlns:a16="http://schemas.microsoft.com/office/drawing/2014/main" id="{3246571F-5D01-44A0-BBD7-EBCAA64C3FD8}"/>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49309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0F27BE-7CBF-4474-A411-94C25150C090}"/>
              </a:ext>
            </a:extLst>
          </p:cNvPr>
          <p:cNvSpPr>
            <a:spLocks noGrp="1"/>
          </p:cNvSpPr>
          <p:nvPr>
            <p:ph idx="1"/>
          </p:nvPr>
        </p:nvSpPr>
        <p:spPr>
          <a:xfrm>
            <a:off x="838200" y="1689315"/>
            <a:ext cx="10515600" cy="4070550"/>
          </a:xfrm>
        </p:spPr>
        <p:txBody>
          <a:bodyPr/>
          <a:lstStyle/>
          <a:p>
            <a:pPr marL="0" indent="0">
              <a:buNone/>
            </a:pPr>
            <a:r>
              <a:rPr lang="tr-TR" b="1" dirty="0">
                <a:solidFill>
                  <a:srgbClr val="598CD0"/>
                </a:solidFill>
                <a:latin typeface="+mj-lt"/>
              </a:rPr>
              <a:t>Görme Taraması Kimlere Yapılır?</a:t>
            </a:r>
          </a:p>
          <a:p>
            <a:r>
              <a:rPr lang="tr-TR" dirty="0"/>
              <a:t>0-3 ay bebekler, 36-48 aylık çocuklarda ve ilkokul 1. sınıflarda görme taraması yapılması gereklidir. </a:t>
            </a:r>
          </a:p>
          <a:p>
            <a:pPr marL="0" indent="0">
              <a:buNone/>
            </a:pPr>
            <a:r>
              <a:rPr lang="tr-TR" b="1" dirty="0">
                <a:solidFill>
                  <a:srgbClr val="598CD0"/>
                </a:solidFill>
                <a:latin typeface="+mj-lt"/>
              </a:rPr>
              <a:t>Görme Taraması Nerelerde ve Kimler Tarafından Yapılıyor?</a:t>
            </a:r>
          </a:p>
          <a:p>
            <a:r>
              <a:rPr lang="tr-TR" dirty="0"/>
              <a:t>Ülkemizde hali hazırda aile hekimlerince Aile Sağlığı Merkezlerinde ücretsiz olarak görme taraması yapılmaktadır. Aile hekimlerinin gerekli gördüğü durumlarda bebek ve çocuklar göz hastalıkları uzmanlarına sevk edilmektedir.</a:t>
            </a:r>
          </a:p>
          <a:p>
            <a:endParaRPr lang="tr-TR" dirty="0"/>
          </a:p>
        </p:txBody>
      </p:sp>
      <p:sp>
        <p:nvSpPr>
          <p:cNvPr id="4" name="Alt Bilgi Yer Tutucusu 3">
            <a:extLst>
              <a:ext uri="{FF2B5EF4-FFF2-40B4-BE49-F238E27FC236}">
                <a16:creationId xmlns:a16="http://schemas.microsoft.com/office/drawing/2014/main" id="{34316428-8656-4444-B4CC-1637845AE0AB}"/>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6117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A4840F-F01A-46DD-A2ED-1017C0BAB7FF}"/>
              </a:ext>
            </a:extLst>
          </p:cNvPr>
          <p:cNvSpPr>
            <a:spLocks noGrp="1"/>
          </p:cNvSpPr>
          <p:nvPr>
            <p:ph idx="1"/>
          </p:nvPr>
        </p:nvSpPr>
        <p:spPr>
          <a:xfrm>
            <a:off x="838200" y="1720313"/>
            <a:ext cx="10515600" cy="3838074"/>
          </a:xfrm>
        </p:spPr>
        <p:txBody>
          <a:bodyPr>
            <a:normAutofit fontScale="85000" lnSpcReduction="10000"/>
          </a:bodyPr>
          <a:lstStyle/>
          <a:p>
            <a:pPr marL="0" indent="0">
              <a:buNone/>
            </a:pPr>
            <a:r>
              <a:rPr lang="tr-TR" b="1" dirty="0">
                <a:solidFill>
                  <a:srgbClr val="598CD0"/>
                </a:solidFill>
                <a:latin typeface="+mj-lt"/>
              </a:rPr>
              <a:t>Tarama Testi Olarak Hangi Testler Kullanılıyor? Bebeğime/Çocuğuma Zarar Verir mi?</a:t>
            </a:r>
          </a:p>
          <a:p>
            <a:r>
              <a:rPr lang="tr-TR" dirty="0"/>
              <a:t>0-3 aylık bebeklere göz muayenesi ve Kırmızı </a:t>
            </a:r>
            <a:r>
              <a:rPr lang="tr-TR" dirty="0" err="1"/>
              <a:t>Refle</a:t>
            </a:r>
            <a:r>
              <a:rPr lang="tr-TR" dirty="0"/>
              <a:t> Testi, 36-48 aylık bebeklere ise göz muayenesi, Kırmızı </a:t>
            </a:r>
            <a:r>
              <a:rPr lang="tr-TR" dirty="0" err="1"/>
              <a:t>Refle</a:t>
            </a:r>
            <a:r>
              <a:rPr lang="tr-TR" dirty="0"/>
              <a:t> Testi ve </a:t>
            </a:r>
            <a:r>
              <a:rPr lang="tr-TR" dirty="0" err="1"/>
              <a:t>Lea</a:t>
            </a:r>
            <a:r>
              <a:rPr lang="tr-TR" dirty="0"/>
              <a:t> Sembol Testi ile tarama yapılmaktadır. Bebek ya da çocuklara zarar ya da acı veren uygulamalar değildir. </a:t>
            </a:r>
          </a:p>
          <a:p>
            <a:pPr marL="0" indent="0">
              <a:buNone/>
            </a:pPr>
            <a:r>
              <a:rPr lang="tr-TR" b="1" dirty="0">
                <a:solidFill>
                  <a:srgbClr val="598CD0"/>
                </a:solidFill>
                <a:latin typeface="+mj-lt"/>
              </a:rPr>
              <a:t>Görme Bozukluğu Şüphesi Olan Bebek/Çocuklara Neler Yapılıyor?</a:t>
            </a:r>
          </a:p>
          <a:p>
            <a:r>
              <a:rPr lang="tr-TR" dirty="0"/>
              <a:t>Bu bebekler, mutlaka Göz Hastalıkları Uzmanının olduğu bir üst merkeze sevk edilip ileri testler uygulanmaktadır. Eğer görme ile ilgili bir hastalık tanısı alırlarsa, o zaman hastalığın türüne ve nedenine göre tedavi seçenekleri mümkündür.</a:t>
            </a:r>
          </a:p>
          <a:p>
            <a:pPr marL="0" indent="0">
              <a:buNone/>
            </a:pPr>
            <a:r>
              <a:rPr lang="tr-TR" b="1" dirty="0">
                <a:solidFill>
                  <a:srgbClr val="598CD0"/>
                </a:solidFill>
                <a:latin typeface="+mj-lt"/>
              </a:rPr>
              <a:t>Görme Taraması İçin Ücret Ödeniyor mu?</a:t>
            </a:r>
          </a:p>
          <a:p>
            <a:r>
              <a:rPr lang="tr-TR" dirty="0"/>
              <a:t>Görme Taraması Aile Sağlığı Merkezlerinde ücretsiz olarak yapılmaktadır.</a:t>
            </a:r>
          </a:p>
          <a:p>
            <a:endParaRPr lang="tr-TR" dirty="0"/>
          </a:p>
        </p:txBody>
      </p:sp>
      <p:sp>
        <p:nvSpPr>
          <p:cNvPr id="4" name="Alt Bilgi Yer Tutucusu 3">
            <a:extLst>
              <a:ext uri="{FF2B5EF4-FFF2-40B4-BE49-F238E27FC236}">
                <a16:creationId xmlns:a16="http://schemas.microsoft.com/office/drawing/2014/main" id="{35F9F8CE-8DD5-428F-A234-8F34E61A1BF7}"/>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370546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48B20-8CFA-CC44-AD18-53A3ACEC3260}"/>
              </a:ext>
            </a:extLst>
          </p:cNvPr>
          <p:cNvPicPr>
            <a:picLocks noChangeAspect="1"/>
          </p:cNvPicPr>
          <p:nvPr/>
        </p:nvPicPr>
        <p:blipFill>
          <a:blip r:embed="rId2"/>
          <a:stretch>
            <a:fillRect/>
          </a:stretch>
        </p:blipFill>
        <p:spPr>
          <a:xfrm>
            <a:off x="0" y="0"/>
            <a:ext cx="12192000" cy="6858000"/>
          </a:xfrm>
          <a:prstGeom prst="rect">
            <a:avLst/>
          </a:prstGeom>
        </p:spPr>
      </p:pic>
      <p:sp>
        <p:nvSpPr>
          <p:cNvPr id="2" name="Unvan 1"/>
          <p:cNvSpPr>
            <a:spLocks noGrp="1"/>
          </p:cNvSpPr>
          <p:nvPr>
            <p:ph type="title"/>
          </p:nvPr>
        </p:nvSpPr>
        <p:spPr>
          <a:xfrm>
            <a:off x="731196" y="2327168"/>
            <a:ext cx="2488660" cy="2590376"/>
          </a:xfrm>
        </p:spPr>
        <p:txBody>
          <a:bodyPr>
            <a:normAutofit/>
          </a:bodyPr>
          <a:lstStyle/>
          <a:p>
            <a:r>
              <a:rPr lang="tr-TR" b="1" dirty="0" err="1">
                <a:solidFill>
                  <a:schemeClr val="bg1"/>
                </a:solidFill>
              </a:rPr>
              <a:t>Yenidoğan</a:t>
            </a:r>
            <a:r>
              <a:rPr lang="tr-TR" b="1" dirty="0">
                <a:solidFill>
                  <a:schemeClr val="bg1"/>
                </a:solidFill>
              </a:rPr>
              <a:t> tarama programı</a:t>
            </a:r>
          </a:p>
        </p:txBody>
      </p:sp>
      <p:sp>
        <p:nvSpPr>
          <p:cNvPr id="3" name="İçerik Yer Tutucusu 2"/>
          <p:cNvSpPr>
            <a:spLocks noGrp="1"/>
          </p:cNvSpPr>
          <p:nvPr>
            <p:ph idx="1"/>
          </p:nvPr>
        </p:nvSpPr>
        <p:spPr>
          <a:xfrm>
            <a:off x="7013644" y="1911164"/>
            <a:ext cx="4717914" cy="3867066"/>
          </a:xfrm>
        </p:spPr>
        <p:txBody>
          <a:bodyPr>
            <a:noAutofit/>
          </a:bodyPr>
          <a:lstStyle/>
          <a:p>
            <a:pPr>
              <a:lnSpc>
                <a:spcPct val="100000"/>
              </a:lnSpc>
              <a:spcBef>
                <a:spcPts val="400"/>
              </a:spcBef>
            </a:pPr>
            <a:r>
              <a:rPr lang="tr-TR" sz="2200" dirty="0">
                <a:solidFill>
                  <a:schemeClr val="accent1">
                    <a:lumMod val="75000"/>
                  </a:schemeClr>
                </a:solidFill>
              </a:rPr>
              <a:t>Ülkemizde doğan tüm </a:t>
            </a:r>
            <a:r>
              <a:rPr lang="tr-TR" sz="2200" dirty="0" err="1">
                <a:solidFill>
                  <a:schemeClr val="accent1">
                    <a:lumMod val="75000"/>
                  </a:schemeClr>
                </a:solidFill>
              </a:rPr>
              <a:t>yenidoğan</a:t>
            </a:r>
            <a:r>
              <a:rPr lang="tr-TR" sz="2200" dirty="0">
                <a:solidFill>
                  <a:schemeClr val="accent1">
                    <a:lumMod val="75000"/>
                  </a:schemeClr>
                </a:solidFill>
              </a:rPr>
              <a:t> bebeklerden ücretsiz olarak topuk kanı alınarak</a:t>
            </a:r>
          </a:p>
          <a:p>
            <a:pPr>
              <a:lnSpc>
                <a:spcPct val="100000"/>
              </a:lnSpc>
              <a:spcBef>
                <a:spcPts val="400"/>
              </a:spcBef>
            </a:pPr>
            <a:r>
              <a:rPr lang="tr-TR" sz="2200" dirty="0" err="1">
                <a:solidFill>
                  <a:schemeClr val="accent1">
                    <a:lumMod val="75000"/>
                  </a:schemeClr>
                </a:solidFill>
              </a:rPr>
              <a:t>Fenilketonüri</a:t>
            </a:r>
            <a:r>
              <a:rPr lang="tr-TR" sz="2200" dirty="0">
                <a:solidFill>
                  <a:schemeClr val="accent1">
                    <a:lumMod val="75000"/>
                  </a:schemeClr>
                </a:solidFill>
              </a:rPr>
              <a:t> </a:t>
            </a:r>
          </a:p>
          <a:p>
            <a:pPr>
              <a:lnSpc>
                <a:spcPct val="100000"/>
              </a:lnSpc>
              <a:spcBef>
                <a:spcPts val="400"/>
              </a:spcBef>
            </a:pPr>
            <a:r>
              <a:rPr lang="tr-TR" sz="2200" dirty="0">
                <a:solidFill>
                  <a:schemeClr val="accent1">
                    <a:lumMod val="75000"/>
                  </a:schemeClr>
                </a:solidFill>
              </a:rPr>
              <a:t> </a:t>
            </a:r>
            <a:r>
              <a:rPr lang="tr-TR" sz="2200" dirty="0" err="1">
                <a:solidFill>
                  <a:schemeClr val="accent1">
                    <a:lumMod val="75000"/>
                  </a:schemeClr>
                </a:solidFill>
              </a:rPr>
              <a:t>Konjenital</a:t>
            </a:r>
            <a:r>
              <a:rPr lang="tr-TR" sz="2200" dirty="0">
                <a:solidFill>
                  <a:schemeClr val="accent1">
                    <a:lumMod val="75000"/>
                  </a:schemeClr>
                </a:solidFill>
              </a:rPr>
              <a:t> </a:t>
            </a:r>
            <a:r>
              <a:rPr lang="tr-TR" sz="2200" dirty="0" err="1">
                <a:solidFill>
                  <a:schemeClr val="accent1">
                    <a:lumMod val="75000"/>
                  </a:schemeClr>
                </a:solidFill>
              </a:rPr>
              <a:t>Hipotiroidi</a:t>
            </a:r>
            <a:endParaRPr lang="tr-TR" sz="2200" dirty="0">
              <a:solidFill>
                <a:schemeClr val="accent1">
                  <a:lumMod val="75000"/>
                </a:schemeClr>
              </a:solidFill>
            </a:endParaRPr>
          </a:p>
          <a:p>
            <a:pPr>
              <a:lnSpc>
                <a:spcPct val="100000"/>
              </a:lnSpc>
              <a:spcBef>
                <a:spcPts val="400"/>
              </a:spcBef>
            </a:pPr>
            <a:r>
              <a:rPr lang="tr-TR" sz="2200" dirty="0">
                <a:solidFill>
                  <a:schemeClr val="accent1">
                    <a:lumMod val="75000"/>
                  </a:schemeClr>
                </a:solidFill>
              </a:rPr>
              <a:t> </a:t>
            </a:r>
            <a:r>
              <a:rPr lang="tr-TR" sz="2200" dirty="0" err="1">
                <a:solidFill>
                  <a:schemeClr val="accent1">
                    <a:lumMod val="75000"/>
                  </a:schemeClr>
                </a:solidFill>
              </a:rPr>
              <a:t>Biyotinidaz</a:t>
            </a:r>
            <a:r>
              <a:rPr lang="tr-TR" sz="2200" dirty="0">
                <a:solidFill>
                  <a:schemeClr val="accent1">
                    <a:lumMod val="75000"/>
                  </a:schemeClr>
                </a:solidFill>
              </a:rPr>
              <a:t> Eksikliği</a:t>
            </a:r>
          </a:p>
          <a:p>
            <a:pPr>
              <a:lnSpc>
                <a:spcPct val="100000"/>
              </a:lnSpc>
              <a:spcBef>
                <a:spcPts val="400"/>
              </a:spcBef>
            </a:pPr>
            <a:r>
              <a:rPr lang="tr-TR" sz="2200" dirty="0">
                <a:solidFill>
                  <a:schemeClr val="accent1">
                    <a:lumMod val="75000"/>
                  </a:schemeClr>
                </a:solidFill>
              </a:rPr>
              <a:t> </a:t>
            </a:r>
            <a:r>
              <a:rPr lang="tr-TR" sz="2200" dirty="0" err="1">
                <a:solidFill>
                  <a:schemeClr val="accent1">
                    <a:lumMod val="75000"/>
                  </a:schemeClr>
                </a:solidFill>
              </a:rPr>
              <a:t>Kistik</a:t>
            </a:r>
            <a:r>
              <a:rPr lang="tr-TR" sz="2200" dirty="0">
                <a:solidFill>
                  <a:schemeClr val="accent1">
                    <a:lumMod val="75000"/>
                  </a:schemeClr>
                </a:solidFill>
              </a:rPr>
              <a:t> </a:t>
            </a:r>
            <a:r>
              <a:rPr lang="tr-TR" sz="2200" dirty="0" err="1">
                <a:solidFill>
                  <a:schemeClr val="accent1">
                    <a:lumMod val="75000"/>
                  </a:schemeClr>
                </a:solidFill>
              </a:rPr>
              <a:t>Fibrozis</a:t>
            </a:r>
            <a:r>
              <a:rPr lang="tr-TR" sz="2200" dirty="0">
                <a:solidFill>
                  <a:schemeClr val="accent1">
                    <a:lumMod val="75000"/>
                  </a:schemeClr>
                </a:solidFill>
              </a:rPr>
              <a:t> hastalıklarının varlığı ücretsiz olarak araştırılır</a:t>
            </a:r>
          </a:p>
          <a:p>
            <a:pPr>
              <a:lnSpc>
                <a:spcPct val="100000"/>
              </a:lnSpc>
              <a:spcBef>
                <a:spcPts val="400"/>
              </a:spcBef>
            </a:pPr>
            <a:r>
              <a:rPr lang="tr-TR" sz="2200" dirty="0">
                <a:solidFill>
                  <a:schemeClr val="accent1">
                    <a:lumMod val="75000"/>
                  </a:schemeClr>
                </a:solidFill>
              </a:rPr>
              <a:t>Hastalıklar bebeğinizden alınan topuk kanı ile erken teşhis edilebilir</a:t>
            </a:r>
          </a:p>
        </p:txBody>
      </p:sp>
      <p:sp>
        <p:nvSpPr>
          <p:cNvPr id="7" name="Alt Bilgi Yer Tutucusu 6">
            <a:extLst>
              <a:ext uri="{FF2B5EF4-FFF2-40B4-BE49-F238E27FC236}">
                <a16:creationId xmlns:a16="http://schemas.microsoft.com/office/drawing/2014/main" id="{635D4F38-0466-46AC-AC8A-3FED9718BBF2}"/>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5" name="Resim 4">
            <a:extLst>
              <a:ext uri="{FF2B5EF4-FFF2-40B4-BE49-F238E27FC236}">
                <a16:creationId xmlns:a16="http://schemas.microsoft.com/office/drawing/2014/main" id="{F28A38C8-390A-4CC2-AFA0-2E66DED10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578" y="2787252"/>
            <a:ext cx="3055606" cy="2037070"/>
          </a:xfrm>
          <a:prstGeom prst="rect">
            <a:avLst/>
          </a:prstGeom>
        </p:spPr>
      </p:pic>
    </p:spTree>
    <p:extLst>
      <p:ext uri="{BB962C8B-B14F-4D97-AF65-F5344CB8AC3E}">
        <p14:creationId xmlns:p14="http://schemas.microsoft.com/office/powerpoint/2010/main" val="204299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BEFC9-4369-444B-956D-7ADED9437135}"/>
              </a:ext>
            </a:extLst>
          </p:cNvPr>
          <p:cNvPicPr>
            <a:picLocks noChangeAspect="1"/>
          </p:cNvPicPr>
          <p:nvPr/>
        </p:nvPicPr>
        <p:blipFill>
          <a:blip r:embed="rId2"/>
          <a:stretch>
            <a:fillRect/>
          </a:stretch>
        </p:blipFill>
        <p:spPr>
          <a:xfrm>
            <a:off x="0" y="0"/>
            <a:ext cx="12192000" cy="6858000"/>
          </a:xfrm>
          <a:prstGeom prst="rect">
            <a:avLst/>
          </a:prstGeom>
        </p:spPr>
      </p:pic>
      <p:sp>
        <p:nvSpPr>
          <p:cNvPr id="5" name="Unvan 4">
            <a:extLst>
              <a:ext uri="{FF2B5EF4-FFF2-40B4-BE49-F238E27FC236}">
                <a16:creationId xmlns:a16="http://schemas.microsoft.com/office/drawing/2014/main" id="{9EB35A7E-2C95-4813-BE5B-BF48D49EC5DC}"/>
              </a:ext>
            </a:extLst>
          </p:cNvPr>
          <p:cNvSpPr>
            <a:spLocks noGrp="1"/>
          </p:cNvSpPr>
          <p:nvPr>
            <p:ph type="title"/>
          </p:nvPr>
        </p:nvSpPr>
        <p:spPr>
          <a:xfrm>
            <a:off x="270491" y="2770377"/>
            <a:ext cx="3565052" cy="1860577"/>
          </a:xfrm>
        </p:spPr>
        <p:txBody>
          <a:bodyPr/>
          <a:lstStyle/>
          <a:p>
            <a:pPr algn="ctr"/>
            <a:r>
              <a:rPr lang="tr-TR" sz="3200" b="1" dirty="0">
                <a:solidFill>
                  <a:schemeClr val="accent1">
                    <a:lumMod val="75000"/>
                  </a:schemeClr>
                </a:solidFill>
              </a:rPr>
              <a:t>DOĞUMSAL KALÇA ÇIKIKLIĞI TARAMASI</a:t>
            </a:r>
            <a:br>
              <a:rPr lang="tr-TR" sz="3200" b="1" dirty="0">
                <a:solidFill>
                  <a:schemeClr val="accent1">
                    <a:lumMod val="75000"/>
                  </a:schemeClr>
                </a:solidFill>
              </a:rPr>
            </a:br>
            <a:endParaRPr lang="tr-TR" sz="3200" b="1" dirty="0">
              <a:solidFill>
                <a:schemeClr val="accent1">
                  <a:lumMod val="75000"/>
                </a:schemeClr>
              </a:solidFill>
            </a:endParaRPr>
          </a:p>
        </p:txBody>
      </p:sp>
      <p:sp>
        <p:nvSpPr>
          <p:cNvPr id="4" name="Alt Bilgi Yer Tutucusu 3">
            <a:extLst>
              <a:ext uri="{FF2B5EF4-FFF2-40B4-BE49-F238E27FC236}">
                <a16:creationId xmlns:a16="http://schemas.microsoft.com/office/drawing/2014/main" id="{3CABD447-F7DC-43A4-93FA-DBD79DB8F15E}"/>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pic>
        <p:nvPicPr>
          <p:cNvPr id="3" name="Resim 2">
            <a:extLst>
              <a:ext uri="{FF2B5EF4-FFF2-40B4-BE49-F238E27FC236}">
                <a16:creationId xmlns:a16="http://schemas.microsoft.com/office/drawing/2014/main" id="{E320B754-EAA1-424C-AD98-A66009127ACE}"/>
              </a:ext>
            </a:extLst>
          </p:cNvPr>
          <p:cNvPicPr>
            <a:picLocks noChangeAspect="1"/>
          </p:cNvPicPr>
          <p:nvPr/>
        </p:nvPicPr>
        <p:blipFill>
          <a:blip r:embed="rId3"/>
          <a:stretch>
            <a:fillRect/>
          </a:stretch>
        </p:blipFill>
        <p:spPr>
          <a:xfrm>
            <a:off x="3835543" y="2738194"/>
            <a:ext cx="3041912" cy="2027941"/>
          </a:xfrm>
          <a:prstGeom prst="rect">
            <a:avLst/>
          </a:prstGeom>
        </p:spPr>
      </p:pic>
      <p:sp>
        <p:nvSpPr>
          <p:cNvPr id="2" name="Rectangle 1">
            <a:extLst>
              <a:ext uri="{FF2B5EF4-FFF2-40B4-BE49-F238E27FC236}">
                <a16:creationId xmlns:a16="http://schemas.microsoft.com/office/drawing/2014/main" id="{22520316-16AE-1947-8841-4D0C8498CA4A}"/>
              </a:ext>
            </a:extLst>
          </p:cNvPr>
          <p:cNvSpPr/>
          <p:nvPr/>
        </p:nvSpPr>
        <p:spPr>
          <a:xfrm>
            <a:off x="7407233" y="3223600"/>
            <a:ext cx="3613577" cy="954107"/>
          </a:xfrm>
          <a:prstGeom prst="rect">
            <a:avLst/>
          </a:prstGeom>
        </p:spPr>
        <p:txBody>
          <a:bodyPr wrap="square">
            <a:spAutoFit/>
          </a:bodyPr>
          <a:lstStyle/>
          <a:p>
            <a:r>
              <a:rPr lang="tr-TR" sz="2800" dirty="0">
                <a:solidFill>
                  <a:schemeClr val="accent1">
                    <a:lumMod val="75000"/>
                  </a:schemeClr>
                </a:solidFill>
              </a:rPr>
              <a:t>GELİŞİMSEL KALÇA DİSPLAZİSİ TARAMASI</a:t>
            </a:r>
            <a:endParaRPr lang="en-TR" sz="2800" dirty="0">
              <a:solidFill>
                <a:schemeClr val="accent1">
                  <a:lumMod val="75000"/>
                </a:schemeClr>
              </a:solidFill>
            </a:endParaRPr>
          </a:p>
        </p:txBody>
      </p:sp>
    </p:spTree>
    <p:extLst>
      <p:ext uri="{BB962C8B-B14F-4D97-AF65-F5344CB8AC3E}">
        <p14:creationId xmlns:p14="http://schemas.microsoft.com/office/powerpoint/2010/main" val="340464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AC0BE2E9-ACC8-4117-AF25-1540600F8E07}"/>
              </a:ext>
            </a:extLst>
          </p:cNvPr>
          <p:cNvSpPr>
            <a:spLocks noGrp="1"/>
          </p:cNvSpPr>
          <p:nvPr>
            <p:ph type="title"/>
          </p:nvPr>
        </p:nvSpPr>
        <p:spPr>
          <a:xfrm>
            <a:off x="838200" y="1855164"/>
            <a:ext cx="10515600" cy="581321"/>
          </a:xfrm>
        </p:spPr>
        <p:txBody>
          <a:bodyPr>
            <a:normAutofit fontScale="90000"/>
          </a:bodyPr>
          <a:lstStyle/>
          <a:p>
            <a:r>
              <a:rPr lang="tr-TR" b="1" dirty="0"/>
              <a:t>Gelişimsel Kalça </a:t>
            </a:r>
            <a:r>
              <a:rPr lang="tr-TR" b="1" dirty="0" err="1"/>
              <a:t>Displazisi</a:t>
            </a:r>
            <a:r>
              <a:rPr lang="tr-TR" b="1" dirty="0"/>
              <a:t> Nedir?</a:t>
            </a:r>
            <a:endParaRPr lang="tr-TR" dirty="0"/>
          </a:p>
        </p:txBody>
      </p:sp>
      <p:sp>
        <p:nvSpPr>
          <p:cNvPr id="6" name="İçerik Yer Tutucusu 5">
            <a:extLst>
              <a:ext uri="{FF2B5EF4-FFF2-40B4-BE49-F238E27FC236}">
                <a16:creationId xmlns:a16="http://schemas.microsoft.com/office/drawing/2014/main" id="{89E844A8-E533-42E1-B561-8A0E4BDEE6BF}"/>
              </a:ext>
            </a:extLst>
          </p:cNvPr>
          <p:cNvSpPr>
            <a:spLocks noGrp="1"/>
          </p:cNvSpPr>
          <p:nvPr>
            <p:ph idx="1"/>
          </p:nvPr>
        </p:nvSpPr>
        <p:spPr>
          <a:xfrm>
            <a:off x="838200" y="2607013"/>
            <a:ext cx="10515600" cy="3152852"/>
          </a:xfrm>
        </p:spPr>
        <p:txBody>
          <a:bodyPr/>
          <a:lstStyle/>
          <a:p>
            <a:r>
              <a:rPr lang="tr-TR" dirty="0"/>
              <a:t>Gelişimsel Kalça </a:t>
            </a:r>
            <a:r>
              <a:rPr lang="tr-TR" dirty="0" err="1"/>
              <a:t>Dizplazisi</a:t>
            </a:r>
            <a:r>
              <a:rPr lang="tr-TR" dirty="0"/>
              <a:t> (GKD), halk arasında doğuştan kalça çıkığı olarak bilinen bir hastalıktır. </a:t>
            </a:r>
          </a:p>
          <a:p>
            <a:r>
              <a:rPr lang="tr-TR" dirty="0"/>
              <a:t>GKD, her zaman doğuştan kaynaklanan bir nedenle gerçekleşmez. Bu nedenle, Gelişimsel Kalça </a:t>
            </a:r>
            <a:r>
              <a:rPr lang="tr-TR" dirty="0" err="1"/>
              <a:t>Displazisi</a:t>
            </a:r>
            <a:r>
              <a:rPr lang="tr-TR" dirty="0"/>
              <a:t> olarak tanımlanır. </a:t>
            </a:r>
          </a:p>
          <a:p>
            <a:r>
              <a:rPr lang="tr-TR" dirty="0"/>
              <a:t>Tanısı, fizik muayene ve radyolojik muayene (ultrasonografi) ile konmaktadır.</a:t>
            </a:r>
          </a:p>
          <a:p>
            <a:endParaRPr lang="tr-TR" dirty="0"/>
          </a:p>
        </p:txBody>
      </p:sp>
      <p:sp>
        <p:nvSpPr>
          <p:cNvPr id="4" name="Alt Bilgi Yer Tutucusu 3">
            <a:extLst>
              <a:ext uri="{FF2B5EF4-FFF2-40B4-BE49-F238E27FC236}">
                <a16:creationId xmlns:a16="http://schemas.microsoft.com/office/drawing/2014/main" id="{CB5182C2-1F61-4314-AFF5-AA429C227A0B}"/>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113957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32C6AD-E5AD-4117-83AB-2EB39DF2BA27}"/>
              </a:ext>
            </a:extLst>
          </p:cNvPr>
          <p:cNvSpPr>
            <a:spLocks noGrp="1"/>
          </p:cNvSpPr>
          <p:nvPr>
            <p:ph type="title"/>
          </p:nvPr>
        </p:nvSpPr>
        <p:spPr>
          <a:xfrm>
            <a:off x="838200" y="1582789"/>
            <a:ext cx="10515600" cy="581321"/>
          </a:xfrm>
        </p:spPr>
        <p:txBody>
          <a:bodyPr>
            <a:normAutofit fontScale="90000"/>
          </a:bodyPr>
          <a:lstStyle/>
          <a:p>
            <a:r>
              <a:rPr lang="tr-TR" b="1" dirty="0"/>
              <a:t>Gelişimsel Kalça </a:t>
            </a:r>
            <a:r>
              <a:rPr lang="tr-TR" b="1" dirty="0" err="1"/>
              <a:t>Displazisi</a:t>
            </a:r>
            <a:r>
              <a:rPr lang="tr-TR" b="1" dirty="0"/>
              <a:t> İçin Risk Faktörleri Nelerdir?</a:t>
            </a:r>
            <a:endParaRPr lang="tr-TR" dirty="0"/>
          </a:p>
        </p:txBody>
      </p:sp>
      <p:sp>
        <p:nvSpPr>
          <p:cNvPr id="3" name="İçerik Yer Tutucusu 2">
            <a:extLst>
              <a:ext uri="{FF2B5EF4-FFF2-40B4-BE49-F238E27FC236}">
                <a16:creationId xmlns:a16="http://schemas.microsoft.com/office/drawing/2014/main" id="{BAFC3EDD-15FE-4EB8-9B52-11C0F57DA341}"/>
              </a:ext>
            </a:extLst>
          </p:cNvPr>
          <p:cNvSpPr>
            <a:spLocks noGrp="1"/>
          </p:cNvSpPr>
          <p:nvPr>
            <p:ph idx="1"/>
          </p:nvPr>
        </p:nvSpPr>
        <p:spPr>
          <a:xfrm>
            <a:off x="838200" y="2256817"/>
            <a:ext cx="10922540" cy="3503048"/>
          </a:xfrm>
        </p:spPr>
        <p:txBody>
          <a:bodyPr>
            <a:normAutofit lnSpcReduction="10000"/>
          </a:bodyPr>
          <a:lstStyle/>
          <a:p>
            <a:r>
              <a:rPr lang="tr-TR" dirty="0"/>
              <a:t>GKD kız çocuklarında, erkek çocuklarına oranla daha fazla görülmektedir. </a:t>
            </a:r>
          </a:p>
          <a:p>
            <a:r>
              <a:rPr lang="tr-TR" dirty="0" err="1"/>
              <a:t>GKD’li</a:t>
            </a:r>
            <a:r>
              <a:rPr lang="tr-TR" dirty="0"/>
              <a:t> 1. ve 2. derece akrabalar </a:t>
            </a:r>
          </a:p>
          <a:p>
            <a:r>
              <a:rPr lang="tr-TR" dirty="0"/>
              <a:t>İlk doğan kız bebek olmak</a:t>
            </a:r>
          </a:p>
          <a:p>
            <a:r>
              <a:rPr lang="tr-TR" dirty="0"/>
              <a:t>Çoğul gebelik </a:t>
            </a:r>
          </a:p>
          <a:p>
            <a:r>
              <a:rPr lang="tr-TR" dirty="0" err="1"/>
              <a:t>Amniyon</a:t>
            </a:r>
            <a:r>
              <a:rPr lang="tr-TR" dirty="0"/>
              <a:t> Sıvısı Anormallikleri (sıvı azlığı) </a:t>
            </a:r>
          </a:p>
          <a:p>
            <a:r>
              <a:rPr lang="tr-TR" dirty="0"/>
              <a:t>Makat geliş</a:t>
            </a:r>
          </a:p>
          <a:p>
            <a:r>
              <a:rPr lang="tr-TR" dirty="0"/>
              <a:t>Eşlik eden ortopedik sorunlar </a:t>
            </a:r>
          </a:p>
          <a:p>
            <a:endParaRPr lang="tr-TR" dirty="0"/>
          </a:p>
          <a:p>
            <a:endParaRPr lang="tr-TR" dirty="0"/>
          </a:p>
        </p:txBody>
      </p:sp>
      <p:sp>
        <p:nvSpPr>
          <p:cNvPr id="4" name="Alt Bilgi Yer Tutucusu 3">
            <a:extLst>
              <a:ext uri="{FF2B5EF4-FFF2-40B4-BE49-F238E27FC236}">
                <a16:creationId xmlns:a16="http://schemas.microsoft.com/office/drawing/2014/main" id="{19CC1BD1-F981-4E4B-88CA-FD11A99D61AD}"/>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3787866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09B97F-71B1-44E0-9647-05B6024D6E9B}"/>
              </a:ext>
            </a:extLst>
          </p:cNvPr>
          <p:cNvSpPr>
            <a:spLocks noGrp="1"/>
          </p:cNvSpPr>
          <p:nvPr>
            <p:ph idx="1"/>
          </p:nvPr>
        </p:nvSpPr>
        <p:spPr>
          <a:xfrm>
            <a:off x="838200" y="2334637"/>
            <a:ext cx="10515600" cy="3425227"/>
          </a:xfrm>
        </p:spPr>
        <p:txBody>
          <a:bodyPr/>
          <a:lstStyle/>
          <a:p>
            <a:pPr marL="0" indent="0">
              <a:buNone/>
            </a:pPr>
            <a:r>
              <a:rPr lang="tr-TR" b="1" dirty="0">
                <a:solidFill>
                  <a:srgbClr val="598CD0"/>
                </a:solidFill>
                <a:latin typeface="+mj-lt"/>
              </a:rPr>
              <a:t>Gelişimsel Kalça </a:t>
            </a:r>
            <a:r>
              <a:rPr lang="tr-TR" b="1" dirty="0" err="1">
                <a:solidFill>
                  <a:srgbClr val="598CD0"/>
                </a:solidFill>
                <a:latin typeface="+mj-lt"/>
              </a:rPr>
              <a:t>Displazisi</a:t>
            </a:r>
            <a:r>
              <a:rPr lang="tr-TR" b="1" dirty="0">
                <a:solidFill>
                  <a:srgbClr val="598CD0"/>
                </a:solidFill>
                <a:latin typeface="+mj-lt"/>
              </a:rPr>
              <a:t> Taraması Neden Önemlidir?</a:t>
            </a:r>
          </a:p>
          <a:p>
            <a:r>
              <a:rPr lang="tr-TR" dirty="0"/>
              <a:t>Erken tanı konulduğunda cerrahi girişimlere gerek kalmaksızın basit müdahalelerle tedavi edilebilmektedir. Erken tanı ve uygun tedavi ile, tedavi başarısı artar, tedavi kolaylaşır, kalıcı sakatlıklar önlenir. </a:t>
            </a:r>
          </a:p>
          <a:p>
            <a:pPr marL="0" indent="0">
              <a:buNone/>
            </a:pPr>
            <a:r>
              <a:rPr lang="tr-TR" b="1" dirty="0">
                <a:solidFill>
                  <a:srgbClr val="598CD0"/>
                </a:solidFill>
                <a:latin typeface="+mj-lt"/>
              </a:rPr>
              <a:t>Gelişimsel Kalça </a:t>
            </a:r>
            <a:r>
              <a:rPr lang="tr-TR" b="1" dirty="0" err="1">
                <a:solidFill>
                  <a:srgbClr val="598CD0"/>
                </a:solidFill>
                <a:latin typeface="+mj-lt"/>
              </a:rPr>
              <a:t>Displazisi</a:t>
            </a:r>
            <a:r>
              <a:rPr lang="tr-TR" b="1" dirty="0">
                <a:solidFill>
                  <a:srgbClr val="598CD0"/>
                </a:solidFill>
                <a:latin typeface="+mj-lt"/>
              </a:rPr>
              <a:t> Taraması Kimlere Yapılır? </a:t>
            </a:r>
          </a:p>
          <a:p>
            <a:r>
              <a:rPr lang="tr-TR" dirty="0" err="1"/>
              <a:t>Yenidoğan</a:t>
            </a:r>
            <a:r>
              <a:rPr lang="tr-TR" dirty="0"/>
              <a:t> her bebek, GKD açısından taranmalıdır.   </a:t>
            </a:r>
          </a:p>
          <a:p>
            <a:endParaRPr lang="tr-TR" dirty="0"/>
          </a:p>
        </p:txBody>
      </p:sp>
      <p:sp>
        <p:nvSpPr>
          <p:cNvPr id="4" name="Alt Bilgi Yer Tutucusu 3">
            <a:extLst>
              <a:ext uri="{FF2B5EF4-FFF2-40B4-BE49-F238E27FC236}">
                <a16:creationId xmlns:a16="http://schemas.microsoft.com/office/drawing/2014/main" id="{34B52186-7C87-43E4-A4FE-7CB48EDD5BCE}"/>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173643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BF62FE-2DC0-4581-993D-E7FA87E4EF5C}"/>
              </a:ext>
            </a:extLst>
          </p:cNvPr>
          <p:cNvSpPr>
            <a:spLocks noGrp="1"/>
          </p:cNvSpPr>
          <p:nvPr>
            <p:ph idx="1"/>
          </p:nvPr>
        </p:nvSpPr>
        <p:spPr>
          <a:xfrm>
            <a:off x="838200" y="1766807"/>
            <a:ext cx="10515600" cy="3993058"/>
          </a:xfrm>
        </p:spPr>
        <p:txBody>
          <a:bodyPr>
            <a:normAutofit/>
          </a:bodyPr>
          <a:lstStyle/>
          <a:p>
            <a:pPr marL="0" indent="0">
              <a:lnSpc>
                <a:spcPct val="100000"/>
              </a:lnSpc>
              <a:spcBef>
                <a:spcPts val="400"/>
              </a:spcBef>
              <a:buNone/>
            </a:pPr>
            <a:r>
              <a:rPr lang="tr-TR" b="1" dirty="0">
                <a:solidFill>
                  <a:srgbClr val="598CD0"/>
                </a:solidFill>
                <a:latin typeface="+mj-lt"/>
              </a:rPr>
              <a:t>Gelişimsel Kalça </a:t>
            </a:r>
            <a:r>
              <a:rPr lang="tr-TR" b="1" dirty="0" err="1">
                <a:solidFill>
                  <a:srgbClr val="598CD0"/>
                </a:solidFill>
                <a:latin typeface="+mj-lt"/>
              </a:rPr>
              <a:t>Displazisi</a:t>
            </a:r>
            <a:r>
              <a:rPr lang="tr-TR" b="1" dirty="0">
                <a:solidFill>
                  <a:srgbClr val="598CD0"/>
                </a:solidFill>
                <a:latin typeface="+mj-lt"/>
              </a:rPr>
              <a:t> Taraması Ne Zaman Yapılır? </a:t>
            </a:r>
          </a:p>
          <a:p>
            <a:pPr>
              <a:lnSpc>
                <a:spcPct val="100000"/>
              </a:lnSpc>
              <a:spcBef>
                <a:spcPts val="400"/>
              </a:spcBef>
            </a:pPr>
            <a:r>
              <a:rPr lang="tr-TR" sz="2400" dirty="0"/>
              <a:t>Doğumdan sonra hastaneden taburcu olmadan bebeğin ilk muayenesinde hekim tarafından değerlendirilir. İlk muayenede her hangi bir sorun saptanmadıysa bebek 3-4 haftalık olduğunda, Aile Hekimine götürülmelidir. Aile Hekiminin değerlendirmesi doğrultusunda gerekirse ortopedi muayenesi ve kalça ultrasonu için hastaneye gidilmesi gerekebilir. </a:t>
            </a:r>
          </a:p>
          <a:p>
            <a:pPr marL="0" indent="0">
              <a:lnSpc>
                <a:spcPct val="100000"/>
              </a:lnSpc>
              <a:spcBef>
                <a:spcPts val="400"/>
              </a:spcBef>
              <a:buNone/>
            </a:pPr>
            <a:r>
              <a:rPr lang="tr-TR" b="1" dirty="0">
                <a:solidFill>
                  <a:srgbClr val="598CD0"/>
                </a:solidFill>
                <a:latin typeface="+mj-lt"/>
              </a:rPr>
              <a:t>Gelişimsel Kalça </a:t>
            </a:r>
            <a:r>
              <a:rPr lang="tr-TR" b="1" dirty="0" err="1">
                <a:solidFill>
                  <a:srgbClr val="598CD0"/>
                </a:solidFill>
                <a:latin typeface="+mj-lt"/>
              </a:rPr>
              <a:t>Displazisi</a:t>
            </a:r>
            <a:r>
              <a:rPr lang="tr-TR" b="1" dirty="0">
                <a:solidFill>
                  <a:srgbClr val="598CD0"/>
                </a:solidFill>
                <a:latin typeface="+mj-lt"/>
              </a:rPr>
              <a:t> Taraması İçin Ücret Ödemeli miyim? </a:t>
            </a:r>
          </a:p>
          <a:p>
            <a:pPr>
              <a:lnSpc>
                <a:spcPct val="100000"/>
              </a:lnSpc>
              <a:spcBef>
                <a:spcPts val="400"/>
              </a:spcBef>
            </a:pPr>
            <a:r>
              <a:rPr lang="tr-TR" sz="2400" dirty="0"/>
              <a:t>Aile hekimlerinde yaptıracağınız tarama ücretsiz yapılmaktadır.</a:t>
            </a:r>
          </a:p>
          <a:p>
            <a:pPr>
              <a:lnSpc>
                <a:spcPct val="100000"/>
              </a:lnSpc>
              <a:spcBef>
                <a:spcPts val="400"/>
              </a:spcBef>
            </a:pPr>
            <a:endParaRPr lang="tr-TR" sz="2400" dirty="0"/>
          </a:p>
        </p:txBody>
      </p:sp>
      <p:sp>
        <p:nvSpPr>
          <p:cNvPr id="4" name="Alt Bilgi Yer Tutucusu 3">
            <a:extLst>
              <a:ext uri="{FF2B5EF4-FFF2-40B4-BE49-F238E27FC236}">
                <a16:creationId xmlns:a16="http://schemas.microsoft.com/office/drawing/2014/main" id="{B5642BA7-1054-4121-8A76-40CF73B9F292}"/>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272990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1850" y="1926077"/>
            <a:ext cx="10150678" cy="2636398"/>
          </a:xfrm>
        </p:spPr>
        <p:txBody>
          <a:bodyPr/>
          <a:lstStyle/>
          <a:p>
            <a:pPr algn="ctr"/>
            <a:r>
              <a:rPr lang="tr-TR" dirty="0"/>
              <a:t>TEŞEKKÜRLER</a:t>
            </a:r>
          </a:p>
        </p:txBody>
      </p:sp>
      <p:pic>
        <p:nvPicPr>
          <p:cNvPr id="2050" name="Picture 2" descr="https://hsgm.saglik.gov.tr/depo/birimler/cocuk_ergen_db/banner/cocuklargenel2.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93510" y="2016052"/>
            <a:ext cx="5230644" cy="1412948"/>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BAEE0980-8C36-473E-9712-E2D6C5F963C9}"/>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extLst>
      <p:ext uri="{BB962C8B-B14F-4D97-AF65-F5344CB8AC3E}">
        <p14:creationId xmlns:p14="http://schemas.microsoft.com/office/powerpoint/2010/main" val="7617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CD1E4-B4B8-2945-BB6B-7EBCC67A44E2}"/>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838199" y="2361002"/>
            <a:ext cx="2741579" cy="2580649"/>
          </a:xfrm>
        </p:spPr>
        <p:txBody>
          <a:bodyPr>
            <a:normAutofit/>
          </a:bodyPr>
          <a:lstStyle/>
          <a:p>
            <a:r>
              <a:rPr lang="tr-TR" b="1" dirty="0" err="1">
                <a:solidFill>
                  <a:schemeClr val="accent1">
                    <a:lumMod val="75000"/>
                  </a:schemeClr>
                </a:solidFill>
              </a:rPr>
              <a:t>Fenilketonüri</a:t>
            </a:r>
            <a:r>
              <a:rPr lang="tr-TR" b="1" dirty="0">
                <a:solidFill>
                  <a:schemeClr val="accent1">
                    <a:lumMod val="75000"/>
                  </a:schemeClr>
                </a:solidFill>
              </a:rPr>
              <a:t>-FKÜ</a:t>
            </a:r>
          </a:p>
        </p:txBody>
      </p:sp>
      <p:sp>
        <p:nvSpPr>
          <p:cNvPr id="3" name="2 İçerik Yer Tutucusu"/>
          <p:cNvSpPr>
            <a:spLocks noGrp="1"/>
          </p:cNvSpPr>
          <p:nvPr>
            <p:ph idx="1"/>
          </p:nvPr>
        </p:nvSpPr>
        <p:spPr>
          <a:xfrm>
            <a:off x="4066162" y="1867711"/>
            <a:ext cx="7480570" cy="3900791"/>
          </a:xfrm>
        </p:spPr>
        <p:txBody>
          <a:bodyPr>
            <a:noAutofit/>
          </a:bodyPr>
          <a:lstStyle/>
          <a:p>
            <a:pPr>
              <a:lnSpc>
                <a:spcPct val="100000"/>
              </a:lnSpc>
              <a:spcBef>
                <a:spcPts val="400"/>
              </a:spcBef>
            </a:pPr>
            <a:r>
              <a:rPr lang="tr-TR" sz="2000" dirty="0">
                <a:solidFill>
                  <a:schemeClr val="bg1"/>
                </a:solidFill>
              </a:rPr>
              <a:t>Doğuştan gelen bir hastalıktır ve proteinli gıdalarda bulunan bir maddenin sindiriminin bozuk olmasından dolayı, bu madde çeşitli organlarda birikir ve geriye dönüşümsüz beyin hasarı yapar</a:t>
            </a:r>
          </a:p>
          <a:p>
            <a:pPr>
              <a:lnSpc>
                <a:spcPct val="100000"/>
              </a:lnSpc>
              <a:spcBef>
                <a:spcPts val="400"/>
              </a:spcBef>
            </a:pPr>
            <a:r>
              <a:rPr lang="tr-TR" sz="2000" dirty="0">
                <a:solidFill>
                  <a:schemeClr val="bg1"/>
                </a:solidFill>
              </a:rPr>
              <a:t>Türkiye, bu hastalığın en sık görüldüğü ülkelerden biridir</a:t>
            </a:r>
          </a:p>
          <a:p>
            <a:pPr>
              <a:lnSpc>
                <a:spcPct val="100000"/>
              </a:lnSpc>
              <a:spcBef>
                <a:spcPts val="400"/>
              </a:spcBef>
            </a:pPr>
            <a:r>
              <a:rPr lang="tr-TR" sz="2000" dirty="0">
                <a:solidFill>
                  <a:schemeClr val="bg1"/>
                </a:solidFill>
              </a:rPr>
              <a:t>Erken tanımlanıp tedavi edilmezse sonuç ağır zihinsel geriliktir</a:t>
            </a:r>
          </a:p>
          <a:p>
            <a:pPr>
              <a:lnSpc>
                <a:spcPct val="100000"/>
              </a:lnSpc>
              <a:spcBef>
                <a:spcPts val="400"/>
              </a:spcBef>
            </a:pPr>
            <a:r>
              <a:rPr lang="tr-TR" sz="2000" dirty="0">
                <a:solidFill>
                  <a:schemeClr val="bg1"/>
                </a:solidFill>
              </a:rPr>
              <a:t>Hastalığın erken tanısı ve uygun diyet tedavisi ile zekâ geriliği önlenebilir</a:t>
            </a:r>
          </a:p>
          <a:p>
            <a:pPr>
              <a:lnSpc>
                <a:spcPct val="100000"/>
              </a:lnSpc>
              <a:spcBef>
                <a:spcPts val="400"/>
              </a:spcBef>
            </a:pPr>
            <a:r>
              <a:rPr lang="tr-TR" sz="2000" dirty="0">
                <a:solidFill>
                  <a:schemeClr val="bg1"/>
                </a:solidFill>
              </a:rPr>
              <a:t>Bebeğin bedensel ve zihinsel gelişiminin normal olabilmesi için doğduktan sonra en geç ilk 2-3ay içimde diyet tedavisine başlanmalıdır</a:t>
            </a:r>
          </a:p>
          <a:p>
            <a:pPr>
              <a:lnSpc>
                <a:spcPct val="100000"/>
              </a:lnSpc>
              <a:spcBef>
                <a:spcPts val="400"/>
              </a:spcBef>
            </a:pPr>
            <a:r>
              <a:rPr lang="tr-TR" sz="2000" dirty="0">
                <a:solidFill>
                  <a:schemeClr val="bg1"/>
                </a:solidFill>
              </a:rPr>
              <a:t>Tedaviye yaşam boyu devam edilmelidir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59FE63-29A8-594F-8371-FCD733E45FA0}"/>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935477" y="2053145"/>
            <a:ext cx="2488660" cy="3125398"/>
          </a:xfrm>
        </p:spPr>
        <p:txBody>
          <a:bodyPr>
            <a:normAutofit/>
          </a:bodyPr>
          <a:lstStyle/>
          <a:p>
            <a:r>
              <a:rPr lang="tr-TR" b="1" dirty="0" err="1">
                <a:solidFill>
                  <a:schemeClr val="accent1">
                    <a:lumMod val="75000"/>
                  </a:schemeClr>
                </a:solidFill>
              </a:rPr>
              <a:t>Konjenital</a:t>
            </a:r>
            <a:r>
              <a:rPr lang="tr-TR" b="1" dirty="0">
                <a:solidFill>
                  <a:schemeClr val="accent1">
                    <a:lumMod val="75000"/>
                  </a:schemeClr>
                </a:solidFill>
              </a:rPr>
              <a:t> </a:t>
            </a:r>
            <a:r>
              <a:rPr lang="tr-TR" b="1" dirty="0" err="1">
                <a:solidFill>
                  <a:schemeClr val="accent1">
                    <a:lumMod val="75000"/>
                  </a:schemeClr>
                </a:solidFill>
              </a:rPr>
              <a:t>Hipotioidi</a:t>
            </a:r>
            <a:r>
              <a:rPr lang="tr-TR" b="1" dirty="0">
                <a:solidFill>
                  <a:schemeClr val="accent1">
                    <a:lumMod val="75000"/>
                  </a:schemeClr>
                </a:solidFill>
              </a:rPr>
              <a:t>-KHT</a:t>
            </a:r>
          </a:p>
        </p:txBody>
      </p:sp>
      <p:sp>
        <p:nvSpPr>
          <p:cNvPr id="3" name="2 İçerik Yer Tutucusu"/>
          <p:cNvSpPr>
            <a:spLocks noGrp="1"/>
          </p:cNvSpPr>
          <p:nvPr>
            <p:ph idx="1"/>
          </p:nvPr>
        </p:nvSpPr>
        <p:spPr>
          <a:xfrm>
            <a:off x="4038600" y="2008469"/>
            <a:ext cx="7741596" cy="3751396"/>
          </a:xfrm>
        </p:spPr>
        <p:txBody>
          <a:bodyPr>
            <a:normAutofit fontScale="62500" lnSpcReduction="20000"/>
          </a:bodyPr>
          <a:lstStyle/>
          <a:p>
            <a:pPr>
              <a:lnSpc>
                <a:spcPct val="120000"/>
              </a:lnSpc>
              <a:spcBef>
                <a:spcPts val="400"/>
              </a:spcBef>
            </a:pPr>
            <a:r>
              <a:rPr lang="tr-TR" dirty="0" err="1">
                <a:solidFill>
                  <a:schemeClr val="bg1"/>
                </a:solidFill>
              </a:rPr>
              <a:t>Yenidoğan</a:t>
            </a:r>
            <a:r>
              <a:rPr lang="tr-TR" dirty="0">
                <a:solidFill>
                  <a:schemeClr val="bg1"/>
                </a:solidFill>
              </a:rPr>
              <a:t> döneminde en sık karşılaşılan endokrinolojik sorun</a:t>
            </a:r>
          </a:p>
          <a:p>
            <a:pPr>
              <a:lnSpc>
                <a:spcPct val="120000"/>
              </a:lnSpc>
              <a:spcBef>
                <a:spcPts val="400"/>
              </a:spcBef>
            </a:pPr>
            <a:r>
              <a:rPr lang="tr-TR" dirty="0" err="1">
                <a:solidFill>
                  <a:schemeClr val="bg1"/>
                </a:solidFill>
              </a:rPr>
              <a:t>Tiroid</a:t>
            </a:r>
            <a:r>
              <a:rPr lang="tr-TR" dirty="0">
                <a:solidFill>
                  <a:schemeClr val="bg1"/>
                </a:solidFill>
              </a:rPr>
              <a:t> bezinin az çalıştığı klinik bir durumdur ve önlenebilir zeka geriliğinin en önemli nedenidir</a:t>
            </a:r>
          </a:p>
          <a:p>
            <a:pPr>
              <a:lnSpc>
                <a:spcPct val="120000"/>
              </a:lnSpc>
              <a:spcBef>
                <a:spcPts val="400"/>
              </a:spcBef>
            </a:pPr>
            <a:r>
              <a:rPr lang="tr-TR" dirty="0">
                <a:solidFill>
                  <a:schemeClr val="bg1"/>
                </a:solidFill>
              </a:rPr>
              <a:t>Türkiye, bu hastalığın da en sık görüldüğü ülkelerden biridir</a:t>
            </a:r>
          </a:p>
          <a:p>
            <a:pPr>
              <a:lnSpc>
                <a:spcPct val="120000"/>
              </a:lnSpc>
              <a:spcBef>
                <a:spcPts val="400"/>
              </a:spcBef>
            </a:pPr>
            <a:r>
              <a:rPr lang="tr-TR" dirty="0">
                <a:solidFill>
                  <a:schemeClr val="bg1"/>
                </a:solidFill>
              </a:rPr>
              <a:t>Bebeklerin başlangıçta hemen tamamında herhangi bir belirti ve bulgu yoktur</a:t>
            </a:r>
          </a:p>
          <a:p>
            <a:pPr>
              <a:lnSpc>
                <a:spcPct val="120000"/>
              </a:lnSpc>
              <a:spcBef>
                <a:spcPts val="400"/>
              </a:spcBef>
            </a:pPr>
            <a:r>
              <a:rPr lang="tr-TR" dirty="0">
                <a:solidFill>
                  <a:schemeClr val="bg1"/>
                </a:solidFill>
              </a:rPr>
              <a:t>Erken tanı yapılmaz ise kalıcı zekâ geriliği kaçınılmaz</a:t>
            </a:r>
          </a:p>
          <a:p>
            <a:pPr>
              <a:lnSpc>
                <a:spcPct val="120000"/>
              </a:lnSpc>
              <a:spcBef>
                <a:spcPts val="400"/>
              </a:spcBef>
            </a:pPr>
            <a:r>
              <a:rPr lang="tr-TR" dirty="0">
                <a:solidFill>
                  <a:schemeClr val="bg1"/>
                </a:solidFill>
              </a:rPr>
              <a:t>Hastalığa ne kadar erken tanı konur ve tedavi başlanırsa tedavi o kadar yüz güldürücüdür</a:t>
            </a:r>
          </a:p>
          <a:p>
            <a:pPr>
              <a:lnSpc>
                <a:spcPct val="120000"/>
              </a:lnSpc>
              <a:spcBef>
                <a:spcPts val="400"/>
              </a:spcBef>
            </a:pPr>
            <a:r>
              <a:rPr lang="tr-TR" dirty="0">
                <a:solidFill>
                  <a:schemeClr val="bg1"/>
                </a:solidFill>
              </a:rPr>
              <a:t>Tedavisi son derece ucuz, kolay uygulanabilir bir tedavidir</a:t>
            </a:r>
          </a:p>
          <a:p>
            <a:pPr>
              <a:lnSpc>
                <a:spcPct val="120000"/>
              </a:lnSpc>
              <a:spcBef>
                <a:spcPts val="400"/>
              </a:spcBef>
            </a:pPr>
            <a:r>
              <a:rPr lang="tr-TR" dirty="0">
                <a:solidFill>
                  <a:schemeClr val="bg1"/>
                </a:solidFill>
              </a:rPr>
              <a:t>Günde bir kez ağızdan verilmek sureti ile hasta bebeklerde </a:t>
            </a:r>
            <a:r>
              <a:rPr lang="tr-TR" dirty="0" err="1">
                <a:solidFill>
                  <a:schemeClr val="bg1"/>
                </a:solidFill>
              </a:rPr>
              <a:t>tiroid</a:t>
            </a:r>
            <a:r>
              <a:rPr lang="tr-TR" dirty="0">
                <a:solidFill>
                  <a:schemeClr val="bg1"/>
                </a:solidFill>
              </a:rPr>
              <a:t> hormonlarını normal düzeye getirmek olanaklıdır</a:t>
            </a:r>
          </a:p>
        </p:txBody>
      </p:sp>
      <p:sp>
        <p:nvSpPr>
          <p:cNvPr id="4" name="Alt Bilgi Yer Tutucusu 3">
            <a:extLst>
              <a:ext uri="{FF2B5EF4-FFF2-40B4-BE49-F238E27FC236}">
                <a16:creationId xmlns:a16="http://schemas.microsoft.com/office/drawing/2014/main" id="{1EBFB788-EB27-4953-B974-CF8121F95A8A}"/>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CE8107-95A6-A04F-A6B2-D1400484CE67}"/>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974387" y="2008469"/>
            <a:ext cx="2264923" cy="3222674"/>
          </a:xfrm>
        </p:spPr>
        <p:txBody>
          <a:bodyPr>
            <a:normAutofit/>
          </a:bodyPr>
          <a:lstStyle/>
          <a:p>
            <a:r>
              <a:rPr lang="tr-TR" b="1" dirty="0" err="1">
                <a:solidFill>
                  <a:schemeClr val="accent1">
                    <a:lumMod val="75000"/>
                  </a:schemeClr>
                </a:solidFill>
              </a:rPr>
              <a:t>Biotinidaz</a:t>
            </a:r>
            <a:r>
              <a:rPr lang="tr-TR" b="1" dirty="0">
                <a:solidFill>
                  <a:schemeClr val="accent1">
                    <a:lumMod val="75000"/>
                  </a:schemeClr>
                </a:solidFill>
              </a:rPr>
              <a:t> Eksikliği-BE</a:t>
            </a:r>
          </a:p>
        </p:txBody>
      </p:sp>
      <p:sp>
        <p:nvSpPr>
          <p:cNvPr id="3" name="2 İçerik Yer Tutucusu"/>
          <p:cNvSpPr>
            <a:spLocks noGrp="1"/>
          </p:cNvSpPr>
          <p:nvPr>
            <p:ph idx="1"/>
          </p:nvPr>
        </p:nvSpPr>
        <p:spPr>
          <a:xfrm>
            <a:off x="4038600" y="1744108"/>
            <a:ext cx="7644319" cy="3751396"/>
          </a:xfrm>
        </p:spPr>
        <p:txBody>
          <a:bodyPr>
            <a:noAutofit/>
          </a:bodyPr>
          <a:lstStyle/>
          <a:p>
            <a:pPr>
              <a:lnSpc>
                <a:spcPct val="100000"/>
              </a:lnSpc>
              <a:spcBef>
                <a:spcPts val="400"/>
              </a:spcBef>
            </a:pPr>
            <a:r>
              <a:rPr lang="tr-TR" sz="2000" dirty="0" err="1">
                <a:solidFill>
                  <a:schemeClr val="bg1"/>
                </a:solidFill>
              </a:rPr>
              <a:t>Biyotinidaz</a:t>
            </a:r>
            <a:r>
              <a:rPr lang="tr-TR" sz="2000" dirty="0">
                <a:solidFill>
                  <a:schemeClr val="bg1"/>
                </a:solidFill>
              </a:rPr>
              <a:t> eksikliği soydan gelen bir hastalıktır</a:t>
            </a:r>
          </a:p>
          <a:p>
            <a:pPr>
              <a:lnSpc>
                <a:spcPct val="100000"/>
              </a:lnSpc>
              <a:spcBef>
                <a:spcPts val="400"/>
              </a:spcBef>
            </a:pPr>
            <a:r>
              <a:rPr lang="tr-TR" sz="2000" dirty="0" err="1">
                <a:solidFill>
                  <a:schemeClr val="bg1"/>
                </a:solidFill>
              </a:rPr>
              <a:t>Biyotin</a:t>
            </a:r>
            <a:r>
              <a:rPr lang="tr-TR" sz="2000" dirty="0">
                <a:solidFill>
                  <a:schemeClr val="bg1"/>
                </a:solidFill>
              </a:rPr>
              <a:t>, B vitaminlerinden biridir </a:t>
            </a:r>
          </a:p>
          <a:p>
            <a:pPr>
              <a:lnSpc>
                <a:spcPct val="100000"/>
              </a:lnSpc>
              <a:spcBef>
                <a:spcPts val="400"/>
              </a:spcBef>
            </a:pPr>
            <a:r>
              <a:rPr lang="tr-TR" sz="2000" dirty="0">
                <a:solidFill>
                  <a:schemeClr val="bg1"/>
                </a:solidFill>
              </a:rPr>
              <a:t>Enerji sağlar ve büyüme için gereklidir</a:t>
            </a:r>
          </a:p>
          <a:p>
            <a:pPr>
              <a:lnSpc>
                <a:spcPct val="100000"/>
              </a:lnSpc>
              <a:spcBef>
                <a:spcPts val="400"/>
              </a:spcBef>
            </a:pPr>
            <a:r>
              <a:rPr lang="tr-TR" sz="2000" dirty="0" err="1">
                <a:solidFill>
                  <a:schemeClr val="bg1"/>
                </a:solidFill>
              </a:rPr>
              <a:t>Biyotinidaz</a:t>
            </a:r>
            <a:r>
              <a:rPr lang="tr-TR" sz="2000" dirty="0">
                <a:solidFill>
                  <a:schemeClr val="bg1"/>
                </a:solidFill>
              </a:rPr>
              <a:t> eksikliği olanlarda </a:t>
            </a:r>
            <a:r>
              <a:rPr lang="tr-TR" sz="2000" dirty="0" err="1">
                <a:solidFill>
                  <a:schemeClr val="bg1"/>
                </a:solidFill>
              </a:rPr>
              <a:t>biyotin</a:t>
            </a:r>
            <a:r>
              <a:rPr lang="tr-TR" sz="2000" dirty="0">
                <a:solidFill>
                  <a:schemeClr val="bg1"/>
                </a:solidFill>
              </a:rPr>
              <a:t> vücut tarafından kullanılamaz </a:t>
            </a:r>
          </a:p>
          <a:p>
            <a:pPr>
              <a:lnSpc>
                <a:spcPct val="100000"/>
              </a:lnSpc>
              <a:spcBef>
                <a:spcPts val="400"/>
              </a:spcBef>
            </a:pPr>
            <a:r>
              <a:rPr lang="tr-TR" sz="2000" dirty="0" err="1">
                <a:solidFill>
                  <a:schemeClr val="bg1"/>
                </a:solidFill>
              </a:rPr>
              <a:t>Biyotinidaz</a:t>
            </a:r>
            <a:r>
              <a:rPr lang="tr-TR" sz="2000" dirty="0">
                <a:solidFill>
                  <a:schemeClr val="bg1"/>
                </a:solidFill>
              </a:rPr>
              <a:t> eksikliği tedavi edilmezse bebekte kas zayıflığı, işitme kaybı görme (göz) problemleri, saç dökülmesi, deri döküntüleri, havale (kasılma–nöbet), gelişme geriliği gibi problemler gelişebilir</a:t>
            </a:r>
          </a:p>
          <a:p>
            <a:pPr>
              <a:lnSpc>
                <a:spcPct val="100000"/>
              </a:lnSpc>
              <a:spcBef>
                <a:spcPts val="400"/>
              </a:spcBef>
            </a:pPr>
            <a:r>
              <a:rPr lang="tr-TR" sz="2000" dirty="0">
                <a:solidFill>
                  <a:schemeClr val="bg1"/>
                </a:solidFill>
              </a:rPr>
              <a:t>Türkiye, bu hastalığın en sık görüldüğü ülkelerden biridir</a:t>
            </a:r>
          </a:p>
          <a:p>
            <a:pPr>
              <a:lnSpc>
                <a:spcPct val="100000"/>
              </a:lnSpc>
              <a:spcBef>
                <a:spcPts val="400"/>
              </a:spcBef>
            </a:pPr>
            <a:r>
              <a:rPr lang="tr-TR" sz="2000" dirty="0">
                <a:solidFill>
                  <a:schemeClr val="bg1"/>
                </a:solidFill>
              </a:rPr>
              <a:t>Hastalığın erken olarak tanımlanması çok önemlidir</a:t>
            </a:r>
          </a:p>
          <a:p>
            <a:pPr>
              <a:lnSpc>
                <a:spcPct val="100000"/>
              </a:lnSpc>
              <a:spcBef>
                <a:spcPts val="400"/>
              </a:spcBef>
            </a:pPr>
            <a:r>
              <a:rPr lang="tr-TR" sz="2000" dirty="0">
                <a:solidFill>
                  <a:schemeClr val="bg1"/>
                </a:solidFill>
              </a:rPr>
              <a:t>Erken teşhis edildiğinde tedavi edilebilen bir hastalıktır</a:t>
            </a:r>
          </a:p>
          <a:p>
            <a:pPr>
              <a:lnSpc>
                <a:spcPct val="100000"/>
              </a:lnSpc>
              <a:spcBef>
                <a:spcPts val="400"/>
              </a:spcBef>
            </a:pPr>
            <a:r>
              <a:rPr lang="tr-TR" sz="2000" dirty="0">
                <a:solidFill>
                  <a:schemeClr val="bg1"/>
                </a:solidFill>
              </a:rPr>
              <a:t>Tedavide ana ilke, eksik olan vitaminin yerine konulmasıdır</a:t>
            </a:r>
          </a:p>
        </p:txBody>
      </p:sp>
      <p:sp>
        <p:nvSpPr>
          <p:cNvPr id="4" name="Alt Bilgi Yer Tutucusu 3">
            <a:extLst>
              <a:ext uri="{FF2B5EF4-FFF2-40B4-BE49-F238E27FC236}">
                <a16:creationId xmlns:a16="http://schemas.microsoft.com/office/drawing/2014/main" id="{755352AF-DE00-48D0-9E8A-6B210FD247E5}"/>
              </a:ext>
            </a:extLst>
          </p:cNvPr>
          <p:cNvSpPr>
            <a:spLocks noGrp="1"/>
          </p:cNvSpPr>
          <p:nvPr>
            <p:ph type="ftr" sz="quarter" idx="11"/>
          </p:nvPr>
        </p:nvSpPr>
        <p:spPr/>
        <p:txBody>
          <a:bodyPr/>
          <a:lstStyle/>
          <a:p>
            <a:r>
              <a:rPr lang="tr-TR"/>
              <a:t>Halk Sağlığı Genel Müdürlüğü </a:t>
            </a:r>
          </a:p>
          <a:p>
            <a:r>
              <a:rPr lang="tr-TR"/>
              <a:t>Çocuk ve Ergen Sağlığı Dairesi Başkanlığı</a:t>
            </a:r>
            <a:endParaRPr lang="en-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B738B-4462-AC44-86BD-4F3DA1730342}"/>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643646" y="2887515"/>
            <a:ext cx="3088531" cy="1966587"/>
          </a:xfrm>
        </p:spPr>
        <p:txBody>
          <a:bodyPr>
            <a:normAutofit/>
          </a:bodyPr>
          <a:lstStyle/>
          <a:p>
            <a:r>
              <a:rPr lang="tr-TR" b="1" dirty="0" err="1"/>
              <a:t>Kistik</a:t>
            </a:r>
            <a:r>
              <a:rPr lang="tr-TR" b="1" dirty="0"/>
              <a:t> </a:t>
            </a:r>
            <a:r>
              <a:rPr lang="tr-TR" b="1" dirty="0" err="1"/>
              <a:t>Fibrozis</a:t>
            </a:r>
            <a:r>
              <a:rPr lang="tr-TR" b="1" dirty="0"/>
              <a:t>-KF</a:t>
            </a:r>
          </a:p>
        </p:txBody>
      </p:sp>
      <p:sp>
        <p:nvSpPr>
          <p:cNvPr id="3" name="2 İçerik Yer Tutucusu"/>
          <p:cNvSpPr>
            <a:spLocks noGrp="1"/>
          </p:cNvSpPr>
          <p:nvPr>
            <p:ph idx="1"/>
          </p:nvPr>
        </p:nvSpPr>
        <p:spPr>
          <a:xfrm>
            <a:off x="4109935" y="1673157"/>
            <a:ext cx="7704307" cy="4046707"/>
          </a:xfrm>
        </p:spPr>
        <p:txBody>
          <a:bodyPr>
            <a:noAutofit/>
          </a:bodyPr>
          <a:lstStyle/>
          <a:p>
            <a:pPr>
              <a:lnSpc>
                <a:spcPct val="100000"/>
              </a:lnSpc>
              <a:spcBef>
                <a:spcPts val="400"/>
              </a:spcBef>
            </a:pPr>
            <a:r>
              <a:rPr lang="tr-TR" sz="2000" dirty="0" err="1">
                <a:solidFill>
                  <a:schemeClr val="bg1"/>
                </a:solidFill>
              </a:rPr>
              <a:t>Kistik</a:t>
            </a:r>
            <a:r>
              <a:rPr lang="tr-TR" sz="2000" dirty="0">
                <a:solidFill>
                  <a:schemeClr val="bg1"/>
                </a:solidFill>
              </a:rPr>
              <a:t> </a:t>
            </a:r>
            <a:r>
              <a:rPr lang="tr-TR" sz="2000" dirty="0" err="1">
                <a:solidFill>
                  <a:schemeClr val="bg1"/>
                </a:solidFill>
              </a:rPr>
              <a:t>Fibrozis</a:t>
            </a:r>
            <a:r>
              <a:rPr lang="tr-TR" sz="2000" dirty="0">
                <a:solidFill>
                  <a:schemeClr val="bg1"/>
                </a:solidFill>
              </a:rPr>
              <a:t> esas olarak akciğerleri ve sindirim sistemini  etkileyen genetik bir hastalıktır</a:t>
            </a:r>
          </a:p>
          <a:p>
            <a:pPr>
              <a:lnSpc>
                <a:spcPct val="100000"/>
              </a:lnSpc>
              <a:spcBef>
                <a:spcPts val="400"/>
              </a:spcBef>
            </a:pPr>
            <a:r>
              <a:rPr lang="tr-TR" sz="2000" dirty="0">
                <a:solidFill>
                  <a:schemeClr val="bg1"/>
                </a:solidFill>
              </a:rPr>
              <a:t>En sık rastlanan şikayetler</a:t>
            </a:r>
          </a:p>
          <a:p>
            <a:pPr lvl="1">
              <a:lnSpc>
                <a:spcPct val="100000"/>
              </a:lnSpc>
              <a:spcBef>
                <a:spcPts val="400"/>
              </a:spcBef>
            </a:pPr>
            <a:r>
              <a:rPr lang="tr-TR" sz="2000" dirty="0">
                <a:solidFill>
                  <a:schemeClr val="bg1"/>
                </a:solidFill>
              </a:rPr>
              <a:t>Sık hastalanma</a:t>
            </a:r>
          </a:p>
          <a:p>
            <a:pPr lvl="1">
              <a:lnSpc>
                <a:spcPct val="100000"/>
              </a:lnSpc>
              <a:spcBef>
                <a:spcPts val="400"/>
              </a:spcBef>
            </a:pPr>
            <a:r>
              <a:rPr lang="tr-TR" sz="2000" dirty="0">
                <a:solidFill>
                  <a:schemeClr val="bg1"/>
                </a:solidFill>
              </a:rPr>
              <a:t>Aldıkları besinleri yeterince sindiremedikleri için yağlı pis kokulu dışkılama</a:t>
            </a:r>
          </a:p>
          <a:p>
            <a:pPr lvl="1">
              <a:lnSpc>
                <a:spcPct val="100000"/>
              </a:lnSpc>
              <a:spcBef>
                <a:spcPts val="400"/>
              </a:spcBef>
            </a:pPr>
            <a:r>
              <a:rPr lang="tr-TR" sz="2000" dirty="0">
                <a:solidFill>
                  <a:schemeClr val="bg1"/>
                </a:solidFill>
              </a:rPr>
              <a:t>Yeterli kilo alamamadır</a:t>
            </a:r>
          </a:p>
          <a:p>
            <a:pPr>
              <a:lnSpc>
                <a:spcPct val="100000"/>
              </a:lnSpc>
              <a:spcBef>
                <a:spcPts val="400"/>
              </a:spcBef>
            </a:pPr>
            <a:r>
              <a:rPr lang="tr-TR" sz="2000" dirty="0">
                <a:solidFill>
                  <a:schemeClr val="bg1"/>
                </a:solidFill>
              </a:rPr>
              <a:t>Erken tanı alan </a:t>
            </a:r>
            <a:r>
              <a:rPr lang="tr-TR" sz="2000" dirty="0" err="1">
                <a:solidFill>
                  <a:schemeClr val="bg1"/>
                </a:solidFill>
              </a:rPr>
              <a:t>kistik</a:t>
            </a:r>
            <a:r>
              <a:rPr lang="tr-TR" sz="2000" dirty="0">
                <a:solidFill>
                  <a:schemeClr val="bg1"/>
                </a:solidFill>
              </a:rPr>
              <a:t> </a:t>
            </a:r>
            <a:r>
              <a:rPr lang="tr-TR" sz="2000" dirty="0" err="1">
                <a:solidFill>
                  <a:schemeClr val="bg1"/>
                </a:solidFill>
              </a:rPr>
              <a:t>fibrozisli</a:t>
            </a:r>
            <a:r>
              <a:rPr lang="tr-TR" sz="2000" dirty="0">
                <a:solidFill>
                  <a:schemeClr val="bg1"/>
                </a:solidFill>
              </a:rPr>
              <a:t> hastalar uygun diyet, ilaçlar ve fizyoterapi ile daha sağlıklı ve uzun yaşayabilmektedir</a:t>
            </a:r>
          </a:p>
          <a:p>
            <a:pPr>
              <a:lnSpc>
                <a:spcPct val="100000"/>
              </a:lnSpc>
              <a:spcBef>
                <a:spcPts val="400"/>
              </a:spcBef>
            </a:pPr>
            <a:r>
              <a:rPr lang="tr-TR" sz="2000" dirty="0" err="1">
                <a:solidFill>
                  <a:schemeClr val="bg1"/>
                </a:solidFill>
              </a:rPr>
              <a:t>Kistik</a:t>
            </a:r>
            <a:r>
              <a:rPr lang="tr-TR" sz="2000" dirty="0">
                <a:solidFill>
                  <a:schemeClr val="bg1"/>
                </a:solidFill>
              </a:rPr>
              <a:t> </a:t>
            </a:r>
            <a:r>
              <a:rPr lang="tr-TR" sz="2000" dirty="0" err="1">
                <a:solidFill>
                  <a:schemeClr val="bg1"/>
                </a:solidFill>
              </a:rPr>
              <a:t>Fibrozis</a:t>
            </a:r>
            <a:r>
              <a:rPr lang="tr-TR" sz="2000" dirty="0">
                <a:solidFill>
                  <a:schemeClr val="bg1"/>
                </a:solidFill>
              </a:rPr>
              <a:t> hastalığının kesin bir tedavisi olmamakla birlikte her geçen gün bulunan yeni tedaviler sayesinde hastalar daha uzun ve sağlıklı bir hayata sahip olmaktadır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53BA89-0100-3547-BBCD-88867E026E04}"/>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654185" y="1695546"/>
            <a:ext cx="2733212" cy="2376368"/>
          </a:xfrm>
        </p:spPr>
        <p:txBody>
          <a:bodyPr/>
          <a:lstStyle/>
          <a:p>
            <a:r>
              <a:rPr lang="tr-TR" sz="3200" b="1" dirty="0" err="1">
                <a:solidFill>
                  <a:schemeClr val="bg1"/>
                </a:solidFill>
              </a:rPr>
              <a:t>Yenidoğan</a:t>
            </a:r>
            <a:r>
              <a:rPr lang="tr-TR" sz="3200" b="1" dirty="0">
                <a:solidFill>
                  <a:schemeClr val="bg1"/>
                </a:solidFill>
              </a:rPr>
              <a:t> taraması için topuk kanı örneği alınması</a:t>
            </a:r>
          </a:p>
        </p:txBody>
      </p:sp>
      <p:pic>
        <p:nvPicPr>
          <p:cNvPr id="6" name="5 İçerik Yer Tutucusu" descr="NTP.jpg"/>
          <p:cNvPicPr>
            <a:picLocks noGrp="1" noChangeAspect="1"/>
          </p:cNvPicPr>
          <p:nvPr>
            <p:ph sz="half" idx="1"/>
          </p:nvPr>
        </p:nvPicPr>
        <p:blipFill>
          <a:blip r:embed="rId3" cstate="print"/>
          <a:stretch>
            <a:fillRect/>
          </a:stretch>
        </p:blipFill>
        <p:spPr>
          <a:xfrm>
            <a:off x="786580" y="4050537"/>
            <a:ext cx="3046118" cy="1714327"/>
          </a:xfrm>
        </p:spPr>
      </p:pic>
      <p:sp>
        <p:nvSpPr>
          <p:cNvPr id="11" name="İçerik Yer Tutucusu 10">
            <a:extLst>
              <a:ext uri="{FF2B5EF4-FFF2-40B4-BE49-F238E27FC236}">
                <a16:creationId xmlns:a16="http://schemas.microsoft.com/office/drawing/2014/main" id="{1E3A14AA-E4E9-44DF-9DE5-ECBBCF435A47}"/>
              </a:ext>
            </a:extLst>
          </p:cNvPr>
          <p:cNvSpPr>
            <a:spLocks noGrp="1"/>
          </p:cNvSpPr>
          <p:nvPr>
            <p:ph sz="half" idx="2"/>
          </p:nvPr>
        </p:nvSpPr>
        <p:spPr>
          <a:xfrm>
            <a:off x="4041582" y="1773370"/>
            <a:ext cx="7363838" cy="3835853"/>
          </a:xfrm>
        </p:spPr>
        <p:txBody>
          <a:bodyPr>
            <a:noAutofit/>
          </a:bodyPr>
          <a:lstStyle/>
          <a:p>
            <a:pPr>
              <a:lnSpc>
                <a:spcPct val="100000"/>
              </a:lnSpc>
              <a:spcBef>
                <a:spcPts val="400"/>
              </a:spcBef>
            </a:pPr>
            <a:r>
              <a:rPr lang="tr-TR" sz="2100" dirty="0">
                <a:solidFill>
                  <a:schemeClr val="bg1"/>
                </a:solidFill>
              </a:rPr>
              <a:t>Tarama için bebeğinizden hastaneden taburcu olmadan hemen önce  birkaç damla topuk kanı alınacaktır</a:t>
            </a:r>
          </a:p>
          <a:p>
            <a:pPr>
              <a:lnSpc>
                <a:spcPct val="100000"/>
              </a:lnSpc>
              <a:spcBef>
                <a:spcPts val="400"/>
              </a:spcBef>
            </a:pPr>
            <a:r>
              <a:rPr lang="tr-TR" sz="2100" dirty="0">
                <a:solidFill>
                  <a:schemeClr val="bg1"/>
                </a:solidFill>
              </a:rPr>
              <a:t> Bebeğinizin yeterince ağızdan beslenmemiş olma ihtimaline karşı 3-5 günler arasında  aile hekimliği biriminde yeniden topuk kanı örneği alınmalıdır</a:t>
            </a:r>
          </a:p>
          <a:p>
            <a:pPr>
              <a:lnSpc>
                <a:spcPct val="100000"/>
              </a:lnSpc>
              <a:spcBef>
                <a:spcPts val="400"/>
              </a:spcBef>
            </a:pPr>
            <a:r>
              <a:rPr lang="tr-TR" sz="2100" dirty="0">
                <a:solidFill>
                  <a:schemeClr val="bg1"/>
                </a:solidFill>
              </a:rPr>
              <a:t> Bazı durumlarda (yeterli miktarda kan alınmaması, sonuçların şüpheli olması vb.)bebeğinizden tekrar topuk kanı almak gerekebilir</a:t>
            </a:r>
          </a:p>
          <a:p>
            <a:pPr>
              <a:lnSpc>
                <a:spcPct val="100000"/>
              </a:lnSpc>
              <a:spcBef>
                <a:spcPts val="400"/>
              </a:spcBef>
            </a:pPr>
            <a:r>
              <a:rPr lang="tr-TR" sz="2100" dirty="0">
                <a:solidFill>
                  <a:schemeClr val="bg1"/>
                </a:solidFill>
              </a:rPr>
              <a:t>Tarama testlerini yaptırmanız bebeğinizin yararına olacaktır</a:t>
            </a:r>
          </a:p>
          <a:p>
            <a:pPr>
              <a:lnSpc>
                <a:spcPct val="100000"/>
              </a:lnSpc>
              <a:spcBef>
                <a:spcPts val="400"/>
              </a:spcBef>
            </a:pPr>
            <a:r>
              <a:rPr lang="tr-TR" sz="2100" dirty="0">
                <a:solidFill>
                  <a:schemeClr val="bg1"/>
                </a:solidFill>
              </a:rPr>
              <a:t>Tarama testlerini yaptırmak istemiyorsanız numune kağıdındaki ilgili bölümü okuyup imzalamanız gerekir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5B59A-96A6-1147-8CD3-906CB106BE14}"/>
              </a:ext>
            </a:extLst>
          </p:cNvPr>
          <p:cNvPicPr>
            <a:picLocks noChangeAspect="1"/>
          </p:cNvPicPr>
          <p:nvPr/>
        </p:nvPicPr>
        <p:blipFill>
          <a:blip r:embed="rId2"/>
          <a:stretch>
            <a:fillRect/>
          </a:stretch>
        </p:blipFill>
        <p:spPr>
          <a:xfrm>
            <a:off x="0" y="0"/>
            <a:ext cx="12192000" cy="6858000"/>
          </a:xfrm>
          <a:prstGeom prst="rect">
            <a:avLst/>
          </a:prstGeom>
        </p:spPr>
      </p:pic>
      <p:sp>
        <p:nvSpPr>
          <p:cNvPr id="2" name="1 Başlık"/>
          <p:cNvSpPr>
            <a:spLocks noGrp="1"/>
          </p:cNvSpPr>
          <p:nvPr>
            <p:ph type="title"/>
          </p:nvPr>
        </p:nvSpPr>
        <p:spPr>
          <a:xfrm>
            <a:off x="838200" y="2740381"/>
            <a:ext cx="2712396" cy="1763525"/>
          </a:xfrm>
        </p:spPr>
        <p:txBody>
          <a:bodyPr>
            <a:normAutofit/>
          </a:bodyPr>
          <a:lstStyle/>
          <a:p>
            <a:r>
              <a:rPr lang="tr-TR" b="1" dirty="0">
                <a:solidFill>
                  <a:schemeClr val="accent1">
                    <a:lumMod val="75000"/>
                  </a:schemeClr>
                </a:solidFill>
              </a:rPr>
              <a:t>Tarama sonuçlarının takibi</a:t>
            </a:r>
          </a:p>
        </p:txBody>
      </p:sp>
      <p:sp>
        <p:nvSpPr>
          <p:cNvPr id="3" name="2 İçerik Yer Tutucusu"/>
          <p:cNvSpPr>
            <a:spLocks noGrp="1"/>
          </p:cNvSpPr>
          <p:nvPr>
            <p:ph idx="1"/>
          </p:nvPr>
        </p:nvSpPr>
        <p:spPr>
          <a:xfrm>
            <a:off x="4159385" y="2018197"/>
            <a:ext cx="7423826" cy="3390383"/>
          </a:xfrm>
        </p:spPr>
        <p:txBody>
          <a:bodyPr>
            <a:normAutofit fontScale="85000" lnSpcReduction="10000"/>
          </a:bodyPr>
          <a:lstStyle/>
          <a:p>
            <a:pPr>
              <a:lnSpc>
                <a:spcPct val="110000"/>
              </a:lnSpc>
              <a:spcBef>
                <a:spcPts val="400"/>
              </a:spcBef>
            </a:pPr>
            <a:r>
              <a:rPr lang="tr-TR" dirty="0">
                <a:solidFill>
                  <a:schemeClr val="bg1"/>
                </a:solidFill>
              </a:rPr>
              <a:t>Test sonucunda tekrar bir kan örneğine ihtiyaç duyulması ya da taraması  yapılan hatalıklardan şüphe edilmişse size bilgi verilecektir</a:t>
            </a:r>
          </a:p>
          <a:p>
            <a:pPr>
              <a:lnSpc>
                <a:spcPct val="110000"/>
              </a:lnSpc>
              <a:spcBef>
                <a:spcPts val="400"/>
              </a:spcBef>
            </a:pPr>
            <a:r>
              <a:rPr lang="tr-TR" dirty="0">
                <a:solidFill>
                  <a:schemeClr val="bg1"/>
                </a:solidFill>
              </a:rPr>
              <a:t>Size  ulaşılabilmesi için numune kağıdındaki bilgilerin doğru ve eksiksiz olması büyük önem taşımaktadır</a:t>
            </a:r>
          </a:p>
          <a:p>
            <a:pPr>
              <a:lnSpc>
                <a:spcPct val="110000"/>
              </a:lnSpc>
              <a:spcBef>
                <a:spcPts val="400"/>
              </a:spcBef>
            </a:pPr>
            <a:r>
              <a:rPr lang="tr-TR" dirty="0">
                <a:solidFill>
                  <a:schemeClr val="bg1"/>
                </a:solidFill>
              </a:rPr>
              <a:t>Test sonuçları normal çıkarsa size bilgi verilmeyecektir</a:t>
            </a:r>
          </a:p>
          <a:p>
            <a:pPr>
              <a:lnSpc>
                <a:spcPct val="110000"/>
              </a:lnSpc>
              <a:spcBef>
                <a:spcPts val="400"/>
              </a:spcBef>
            </a:pPr>
            <a:r>
              <a:rPr lang="tr-TR" dirty="0">
                <a:solidFill>
                  <a:schemeClr val="bg1"/>
                </a:solidFill>
              </a:rPr>
              <a:t>Ancak numune kağıdının  size verilen bilgilendirme sayfasındaki telefon numarasından bilgi alabilirsiniz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2305</Words>
  <Application>Microsoft Macintosh PowerPoint</Application>
  <PresentationFormat>Widescreen</PresentationFormat>
  <Paragraphs>211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YENİDOĞAN TARAMA PROGRAMI</vt:lpstr>
      <vt:lpstr>Yenidoğan tarama programı</vt:lpstr>
      <vt:lpstr>Fenilketonüri-FKÜ</vt:lpstr>
      <vt:lpstr>Konjenital Hipotioidi-KHT</vt:lpstr>
      <vt:lpstr>Biotinidaz Eksikliği-BE</vt:lpstr>
      <vt:lpstr>Kistik Fibrozis-KF</vt:lpstr>
      <vt:lpstr>Yenidoğan taraması için topuk kanı örneği alınması</vt:lpstr>
      <vt:lpstr>Tarama sonuçlarının takibi</vt:lpstr>
      <vt:lpstr>Tarama sonucunun pozitif olması</vt:lpstr>
      <vt:lpstr>Yenidoğan ve okul çağı işitme taraması</vt:lpstr>
      <vt:lpstr>İşitme Kaybı Nedir? Neden Önemli Bir Sağlık Sorunudur?</vt:lpstr>
      <vt:lpstr>İşitme Kaybı Ne Sıklıkla Görülmektedir?</vt:lpstr>
      <vt:lpstr>Yenidoğan İşitme Taraması Programı Neden Var?</vt:lpstr>
      <vt:lpstr>Yenidoğan İşitme Taraması Ne Zaman Yapılmalı?</vt:lpstr>
      <vt:lpstr>Yenidoğan İşitme Taraması Nerelerde ve Kimler Tarafından Yapılıyor?</vt:lpstr>
      <vt:lpstr>Bebeklere İşitme Taraması Yapılmazsa Ne Olur?</vt:lpstr>
      <vt:lpstr>Tarama Testi Olarak Hangi Testler Kullanılıyor?  Bebeğime Zarar Verir mi?</vt:lpstr>
      <vt:lpstr>İşitme Kaybı Şüphesi Olan Bebeklere Neler Yapılıyor? </vt:lpstr>
      <vt:lpstr>İşitme Cihazı Nasıl Uygulanıyor? Sürekli mi Takılması Gerekiyor?</vt:lpstr>
      <vt:lpstr>Okul Çağında İşitme Taraması Neden Yapılmalıdır?</vt:lpstr>
      <vt:lpstr>Okul Çağı İşitme Taraması Nerede ve Kimler Tarafından Yapılır?</vt:lpstr>
      <vt:lpstr>Tarama Sonucunda İşitme Kaybı Şüphesi Olan Çocuklara Neler Yapılır?</vt:lpstr>
      <vt:lpstr>PowerPoint Presentation</vt:lpstr>
      <vt:lpstr>GÖRME TARAMALARI</vt:lpstr>
      <vt:lpstr>Neden Görme Taraması Yapılıyor?</vt:lpstr>
      <vt:lpstr>Görme Taraması Hangi Hastalıkları Saptamaya Yarıyor?</vt:lpstr>
      <vt:lpstr>PowerPoint Presentation</vt:lpstr>
      <vt:lpstr>PowerPoint Presentation</vt:lpstr>
      <vt:lpstr>DOĞUMSAL KALÇA ÇIKIKLIĞI TARAMASI </vt:lpstr>
      <vt:lpstr>Gelişimsel Kalça Displazisi Nedir?</vt:lpstr>
      <vt:lpstr>Gelişimsel Kalça Displazisi İçin Risk Faktörleri Nelerdir?</vt:lpstr>
      <vt:lpstr>PowerPoint Presentation</vt:lpstr>
      <vt:lpstr>PowerPoint Presentation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Zinnur Vapur</cp:lastModifiedBy>
  <cp:revision>57</cp:revision>
  <dcterms:created xsi:type="dcterms:W3CDTF">2020-11-02T08:42:42Z</dcterms:created>
  <dcterms:modified xsi:type="dcterms:W3CDTF">2021-09-13T08:35:01Z</dcterms:modified>
</cp:coreProperties>
</file>